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6" r:id="rId1"/>
  </p:sldMasterIdLst>
  <p:notesMasterIdLst>
    <p:notesMasterId r:id="rId27"/>
  </p:notesMasterIdLst>
  <p:sldIdLst>
    <p:sldId id="256" r:id="rId2"/>
    <p:sldId id="257" r:id="rId3"/>
    <p:sldId id="258" r:id="rId4"/>
    <p:sldId id="259" r:id="rId5"/>
    <p:sldId id="260" r:id="rId6"/>
    <p:sldId id="274" r:id="rId7"/>
    <p:sldId id="275" r:id="rId8"/>
    <p:sldId id="276" r:id="rId9"/>
    <p:sldId id="277" r:id="rId10"/>
    <p:sldId id="261" r:id="rId11"/>
    <p:sldId id="262" r:id="rId12"/>
    <p:sldId id="263" r:id="rId13"/>
    <p:sldId id="278" r:id="rId14"/>
    <p:sldId id="279" r:id="rId15"/>
    <p:sldId id="264" r:id="rId16"/>
    <p:sldId id="265" r:id="rId17"/>
    <p:sldId id="266" r:id="rId18"/>
    <p:sldId id="267" r:id="rId19"/>
    <p:sldId id="268" r:id="rId20"/>
    <p:sldId id="270" r:id="rId21"/>
    <p:sldId id="269" r:id="rId22"/>
    <p:sldId id="272" r:id="rId23"/>
    <p:sldId id="271" r:id="rId24"/>
    <p:sldId id="280" r:id="rId25"/>
    <p:sldId id="27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19"/>
    <p:restoredTop sz="95500"/>
  </p:normalViewPr>
  <p:slideViewPr>
    <p:cSldViewPr snapToGrid="0">
      <p:cViewPr varScale="1">
        <p:scale>
          <a:sx n="98" d="100"/>
          <a:sy n="98" d="100"/>
        </p:scale>
        <p:origin x="216" y="5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93D3D4-1522-2A4B-9DBA-2034BA32D911}" type="datetimeFigureOut">
              <a:rPr lang="es-AR" smtClean="0"/>
              <a:t>13/8/24</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ABEFF6-5817-1042-986B-6C828532EF1A}" type="slidenum">
              <a:rPr lang="es-AR" smtClean="0"/>
              <a:t>‹Nº›</a:t>
            </a:fld>
            <a:endParaRPr lang="es-AR"/>
          </a:p>
        </p:txBody>
      </p:sp>
    </p:spTree>
    <p:extLst>
      <p:ext uri="{BB962C8B-B14F-4D97-AF65-F5344CB8AC3E}">
        <p14:creationId xmlns:p14="http://schemas.microsoft.com/office/powerpoint/2010/main" val="1178466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FAABEFF6-5817-1042-986B-6C828532EF1A}" type="slidenum">
              <a:rPr lang="es-AR" smtClean="0"/>
              <a:t>3</a:t>
            </a:fld>
            <a:endParaRPr lang="es-AR"/>
          </a:p>
        </p:txBody>
      </p:sp>
    </p:spTree>
    <p:extLst>
      <p:ext uri="{BB962C8B-B14F-4D97-AF65-F5344CB8AC3E}">
        <p14:creationId xmlns:p14="http://schemas.microsoft.com/office/powerpoint/2010/main" val="867414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fld id="{78ABE3C1-DBE1-495D-B57B-2849774B866A}" type="datetimeFigureOut">
              <a:rPr lang="en-US" smtClean="0"/>
              <a:t>8/13/24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402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9D6E9DEC-419B-4CC5-A080-3B06BD5A8291}" type="datetimeFigureOut">
              <a:rPr lang="en-US" smtClean="0"/>
              <a:t>8/13/24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72948843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30578ACC-22D6-47C1-A373-4FD133E34F3C}" type="datetimeFigureOut">
              <a:rPr lang="en-US" smtClean="0"/>
              <a:t>8/13/24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6142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9D6E9DEC-419B-4CC5-A080-3B06BD5A8291}" type="datetimeFigureOut">
              <a:rPr lang="en-US" smtClean="0"/>
              <a:t>8/13/24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414236454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1024128" y="2967788"/>
            <a:ext cx="4754880" cy="3341572"/>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MX"/>
              <a:t>Haga clic para modificar los estilos de texto del patrón</a:t>
            </a:r>
          </a:p>
        </p:txBody>
      </p:sp>
      <p:sp>
        <p:nvSpPr>
          <p:cNvPr id="6" name="Content Placeholder 5"/>
          <p:cNvSpPr>
            <a:spLocks noGrp="1"/>
          </p:cNvSpPr>
          <p:nvPr>
            <p:ph sz="quarter" idx="4"/>
          </p:nvPr>
        </p:nvSpPr>
        <p:spPr>
          <a:xfrm>
            <a:off x="5990888" y="2967788"/>
            <a:ext cx="4754880" cy="3341572"/>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9D6E9DEC-419B-4CC5-A080-3B06BD5A8291}" type="datetimeFigureOut">
              <a:rPr lang="en-US" smtClean="0"/>
              <a:t>8/13/24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92987447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8/13/24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239084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8/13/24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191513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MX"/>
              <a:t>Haz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9D6E9DEC-419B-4CC5-A080-3B06BD5A8291}" type="datetimeFigureOut">
              <a:rPr lang="en-US" smtClean="0"/>
              <a:t>8/13/24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68969266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363EFA5E-FA76-400D-B3DC-F0BA90E6D107}" type="datetimeFigureOut">
              <a:rPr lang="en-US" smtClean="0"/>
              <a:t>8/13/24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9775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9D6E9DEC-419B-4CC5-A080-3B06BD5A8291}" type="datetimeFigureOut">
              <a:rPr lang="en-US" smtClean="0"/>
              <a:t>8/13/24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344849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9D6E9DEC-419B-4CC5-A080-3B06BD5A8291}" type="datetimeFigureOut">
              <a:rPr lang="en-US" smtClean="0"/>
              <a:t>8/13/24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984253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3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D6E9DEC-419B-4CC5-A080-3B06BD5A8291}" type="datetimeFigureOut">
              <a:rPr lang="en-US" smtClean="0"/>
              <a:t>8/13/24</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‹Nº›</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911364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858C26-92D8-763D-EF5A-98C0C7EFB954}"/>
              </a:ext>
            </a:extLst>
          </p:cNvPr>
          <p:cNvSpPr>
            <a:spLocks noGrp="1"/>
          </p:cNvSpPr>
          <p:nvPr>
            <p:ph type="ctrTitle"/>
          </p:nvPr>
        </p:nvSpPr>
        <p:spPr>
          <a:xfrm>
            <a:off x="680322" y="235131"/>
            <a:ext cx="8398364" cy="4271555"/>
          </a:xfrm>
        </p:spPr>
        <p:txBody>
          <a:bodyPr>
            <a:normAutofit/>
          </a:bodyPr>
          <a:lstStyle/>
          <a:p>
            <a:r>
              <a:rPr lang="es-AR" sz="6600" b="1" dirty="0"/>
              <a:t>NUEVA Doctrina DE LA SCBA EN MATERIA DE INDEXACION E INTERESES</a:t>
            </a:r>
            <a:br>
              <a:rPr lang="es-AR" sz="4400" dirty="0"/>
            </a:br>
            <a:r>
              <a:rPr lang="es-AR" sz="6600" dirty="0"/>
              <a:t>FALLO “BARRIOS”</a:t>
            </a:r>
            <a:endParaRPr lang="es-AR" sz="4400" dirty="0"/>
          </a:p>
        </p:txBody>
      </p:sp>
      <p:sp>
        <p:nvSpPr>
          <p:cNvPr id="3" name="Subtítulo 2">
            <a:extLst>
              <a:ext uri="{FF2B5EF4-FFF2-40B4-BE49-F238E27FC236}">
                <a16:creationId xmlns:a16="http://schemas.microsoft.com/office/drawing/2014/main" id="{3ECDB4C2-35EC-865A-FDDF-26F4CCE14227}"/>
              </a:ext>
            </a:extLst>
          </p:cNvPr>
          <p:cNvSpPr>
            <a:spLocks noGrp="1"/>
          </p:cNvSpPr>
          <p:nvPr>
            <p:ph type="subTitle" idx="1"/>
          </p:nvPr>
        </p:nvSpPr>
        <p:spPr>
          <a:xfrm>
            <a:off x="680322" y="4506686"/>
            <a:ext cx="8144134" cy="1737360"/>
          </a:xfrm>
        </p:spPr>
        <p:txBody>
          <a:bodyPr>
            <a:normAutofit fontScale="92500" lnSpcReduction="10000"/>
          </a:bodyPr>
          <a:lstStyle/>
          <a:p>
            <a:r>
              <a:rPr lang="es-AR" sz="3000" b="1" dirty="0"/>
              <a:t>Carlos Enrique Camps</a:t>
            </a:r>
          </a:p>
          <a:p>
            <a:r>
              <a:rPr lang="es-AR" dirty="0"/>
              <a:t>Secretaría Civil y Comercial y de Familia </a:t>
            </a:r>
          </a:p>
          <a:p>
            <a:r>
              <a:rPr lang="es-AR" dirty="0"/>
              <a:t>Suprema Corte de Justicia de la Provincia de Buenos Aires.</a:t>
            </a:r>
          </a:p>
          <a:p>
            <a:endParaRPr lang="es-AR" dirty="0"/>
          </a:p>
          <a:p>
            <a:r>
              <a:rPr lang="es-AR" sz="2600" dirty="0" err="1"/>
              <a:t>www.carloscamps.com</a:t>
            </a:r>
            <a:endParaRPr lang="es-AR" sz="2600" dirty="0"/>
          </a:p>
        </p:txBody>
      </p:sp>
    </p:spTree>
    <p:extLst>
      <p:ext uri="{BB962C8B-B14F-4D97-AF65-F5344CB8AC3E}">
        <p14:creationId xmlns:p14="http://schemas.microsoft.com/office/powerpoint/2010/main" val="1173063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2400" dirty="0">
                <a:latin typeface="Courier New" panose="02070309020205020404" pitchFamily="49" charset="0"/>
                <a:ea typeface="Courier New" panose="02070309020205020404" pitchFamily="49" charset="0"/>
              </a:rPr>
              <a:t>C</a:t>
            </a:r>
            <a:r>
              <a:rPr lang="es-ES" sz="2400" dirty="0">
                <a:effectLst/>
                <a:latin typeface="Courier New" panose="02070309020205020404" pitchFamily="49" charset="0"/>
                <a:ea typeface="Courier New" panose="02070309020205020404" pitchFamily="49" charset="0"/>
              </a:rPr>
              <a:t>ausa C. 124.096, "Barrios, Héctor Francisco y otra contra Lascano, Sandra Beatriz y otra. Daños y perjuicios”, sentencia del 17-IV-24.</a:t>
            </a: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p:txBody>
          <a:bodyPr/>
          <a:lstStyle/>
          <a:p>
            <a:r>
              <a:rPr lang="es-AR" sz="4000" b="1" dirty="0"/>
              <a:t>Fallo “Barrios” como “doctrina legal”</a:t>
            </a:r>
          </a:p>
          <a:p>
            <a:pPr lvl="1"/>
            <a:r>
              <a:rPr lang="es-AR" sz="2800" dirty="0"/>
              <a:t>¿Partes del fallo con esa fuerza?</a:t>
            </a:r>
          </a:p>
          <a:p>
            <a:pPr lvl="1"/>
            <a:r>
              <a:rPr lang="es-AR" sz="2800" dirty="0"/>
              <a:t>¿Cantidad de fallos?</a:t>
            </a:r>
          </a:p>
          <a:p>
            <a:pPr lvl="1"/>
            <a:r>
              <a:rPr lang="es-AR" sz="2800" dirty="0"/>
              <a:t>¿Confirmación por la CSJN?</a:t>
            </a:r>
          </a:p>
          <a:p>
            <a:pPr lvl="1"/>
            <a:r>
              <a:rPr lang="es-AR" sz="2800" dirty="0"/>
              <a:t>¿Cambios en la integración del tribunal?</a:t>
            </a:r>
          </a:p>
          <a:p>
            <a:pPr lvl="1"/>
            <a:r>
              <a:rPr lang="es-AR" sz="2800" dirty="0"/>
              <a:t>¿Duración temporal de la doctrina?</a:t>
            </a:r>
          </a:p>
          <a:p>
            <a:pPr lvl="1"/>
            <a:r>
              <a:rPr lang="es-AR" sz="2800" dirty="0"/>
              <a:t>¿Fuerza vinculante?</a:t>
            </a:r>
          </a:p>
          <a:p>
            <a:pPr lvl="1"/>
            <a:r>
              <a:rPr lang="es-AR" sz="2800" dirty="0"/>
              <a:t>Base fáctica de la doctrina legal de Barrios</a:t>
            </a:r>
          </a:p>
          <a:p>
            <a:pPr lvl="1"/>
            <a:endParaRPr lang="es-AR" dirty="0"/>
          </a:p>
        </p:txBody>
      </p:sp>
    </p:spTree>
    <p:extLst>
      <p:ext uri="{BB962C8B-B14F-4D97-AF65-F5344CB8AC3E}">
        <p14:creationId xmlns:p14="http://schemas.microsoft.com/office/powerpoint/2010/main" val="3197614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2400" dirty="0">
                <a:latin typeface="Courier New" panose="02070309020205020404" pitchFamily="49" charset="0"/>
                <a:ea typeface="Courier New" panose="02070309020205020404" pitchFamily="49" charset="0"/>
              </a:rPr>
              <a:t>C</a:t>
            </a:r>
            <a:r>
              <a:rPr lang="es-ES" sz="2400" dirty="0">
                <a:effectLst/>
                <a:latin typeface="Courier New" panose="02070309020205020404" pitchFamily="49" charset="0"/>
                <a:ea typeface="Courier New" panose="02070309020205020404" pitchFamily="49" charset="0"/>
              </a:rPr>
              <a:t>ausa C. 124.096, "Barrios, Héctor Francisco y otra contra Lascano, Sandra Beatriz y otra. Daños y perjuicios”, sentencia del 17-IV-24.</a:t>
            </a: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1024128" y="2286000"/>
            <a:ext cx="9720073" cy="4362994"/>
          </a:xfrm>
        </p:spPr>
        <p:txBody>
          <a:bodyPr>
            <a:normAutofit fontScale="92500" lnSpcReduction="20000"/>
          </a:bodyPr>
          <a:lstStyle/>
          <a:p>
            <a:pPr lvl="1"/>
            <a:r>
              <a:rPr lang="es-AR" sz="4000" b="1" dirty="0"/>
              <a:t>Doctrina legal anterior a “Barrios”</a:t>
            </a:r>
          </a:p>
          <a:p>
            <a:pPr lvl="1"/>
            <a:r>
              <a:rPr lang="es-AR" sz="2800" dirty="0"/>
              <a:t>Cuestión de la pérdida del valor adquisitivo de la moneda de condena por la </a:t>
            </a:r>
            <a:r>
              <a:rPr lang="es-AR" sz="2800" b="1" dirty="0"/>
              <a:t>inflación</a:t>
            </a:r>
            <a:r>
              <a:rPr lang="es-AR" sz="2800" dirty="0"/>
              <a:t> y el </a:t>
            </a:r>
            <a:r>
              <a:rPr lang="es-AR" sz="2800" b="1" dirty="0"/>
              <a:t>paso del tiempo de los procesos judiciales</a:t>
            </a:r>
          </a:p>
          <a:p>
            <a:pPr lvl="1"/>
            <a:r>
              <a:rPr lang="es-AR" sz="2800" dirty="0"/>
              <a:t>Impacto en las condenas judiciales a dar sumas de dinero, sea por deudas originalmente dinerarias (ej., mutuo) o por deudas que fueron cuantificadas en dinero durante el juicio (ej., accidente de tránsito)</a:t>
            </a:r>
          </a:p>
          <a:p>
            <a:pPr lvl="1"/>
            <a:r>
              <a:rPr lang="es-AR" sz="2800" dirty="0"/>
              <a:t>Incidencia de la ley nacional: las leyes 23.928 (“de Convertibilidad del austral”, BO 28-3-91) y 25.561 (“de emergencia pública y reforma del régimen cambiario”, BO 7-1-02) PROHIBEN (ya que siguen vigente luego de la reforma de derecho privado en 2015) toda forma de actualización de deudas mediante uso de índices o mecanismos similares</a:t>
            </a:r>
          </a:p>
          <a:p>
            <a:pPr lvl="1"/>
            <a:endParaRPr lang="es-AR" sz="2800" dirty="0"/>
          </a:p>
          <a:p>
            <a:pPr lvl="1"/>
            <a:endParaRPr lang="es-AR" sz="2800" dirty="0"/>
          </a:p>
          <a:p>
            <a:pPr lvl="1"/>
            <a:endParaRPr lang="es-AR" sz="2800" dirty="0"/>
          </a:p>
        </p:txBody>
      </p:sp>
    </p:spTree>
    <p:extLst>
      <p:ext uri="{BB962C8B-B14F-4D97-AF65-F5344CB8AC3E}">
        <p14:creationId xmlns:p14="http://schemas.microsoft.com/office/powerpoint/2010/main" val="4059576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2400" dirty="0">
                <a:latin typeface="Courier New" panose="02070309020205020404" pitchFamily="49" charset="0"/>
                <a:ea typeface="Courier New" panose="02070309020205020404" pitchFamily="49" charset="0"/>
              </a:rPr>
              <a:t>C</a:t>
            </a:r>
            <a:r>
              <a:rPr lang="es-ES" sz="2400" dirty="0">
                <a:effectLst/>
                <a:latin typeface="Courier New" panose="02070309020205020404" pitchFamily="49" charset="0"/>
                <a:ea typeface="Courier New" panose="02070309020205020404" pitchFamily="49" charset="0"/>
              </a:rPr>
              <a:t>ausa C. 124.096, "Barrios, Héctor Francisco y otra contra Lascano, Sandra Beatriz y otra. Daños y perjuicios”, sentencia del 17-IV-24.</a:t>
            </a: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1024128" y="1959429"/>
            <a:ext cx="9720073" cy="4676501"/>
          </a:xfrm>
        </p:spPr>
        <p:txBody>
          <a:bodyPr>
            <a:normAutofit lnSpcReduction="10000"/>
          </a:bodyPr>
          <a:lstStyle/>
          <a:p>
            <a:pPr lvl="1"/>
            <a:r>
              <a:rPr lang="es-AR" sz="4000" b="1" dirty="0"/>
              <a:t>Doctrina legal anterior a “Barrios”</a:t>
            </a:r>
          </a:p>
          <a:p>
            <a:pPr lvl="1"/>
            <a:r>
              <a:rPr lang="es-AR" sz="2800" dirty="0"/>
              <a:t>Intento de solución por vías “indirectas” </a:t>
            </a:r>
          </a:p>
          <a:p>
            <a:pPr lvl="2"/>
            <a:r>
              <a:rPr lang="es-AR" sz="2000" dirty="0"/>
              <a:t>I: Tasas de interés. </a:t>
            </a:r>
          </a:p>
          <a:p>
            <a:pPr lvl="3"/>
            <a:r>
              <a:rPr lang="es-AR" sz="2000" dirty="0"/>
              <a:t>1) Tasa pasiva del Banco Provincia (causas Ac. 43.448, "</a:t>
            </a:r>
            <a:r>
              <a:rPr lang="es-AR" sz="2000" dirty="0" err="1"/>
              <a:t>Cuadern</a:t>
            </a:r>
            <a:r>
              <a:rPr lang="es-AR" sz="2000" dirty="0"/>
              <a:t>" y Ac. 43.858, "</a:t>
            </a:r>
            <a:r>
              <a:rPr lang="es-AR" sz="2000" dirty="0" err="1"/>
              <a:t>Zong</a:t>
            </a:r>
            <a:r>
              <a:rPr lang="es-AR" sz="2000" dirty="0"/>
              <a:t>", ambas del 21-V-1991); </a:t>
            </a:r>
          </a:p>
          <a:p>
            <a:pPr lvl="3"/>
            <a:r>
              <a:rPr lang="es-AR" sz="2000" dirty="0"/>
              <a:t>2) Tasa pasiva más alta -BIP- (causas C. 101.774, "Ponce" y L. 94.446, "</a:t>
            </a:r>
            <a:r>
              <a:rPr lang="es-AR" sz="2000" dirty="0" err="1"/>
              <a:t>Ginossi</a:t>
            </a:r>
            <a:r>
              <a:rPr lang="es-AR" sz="2000" dirty="0"/>
              <a:t>”, ambas </a:t>
            </a:r>
            <a:r>
              <a:rPr lang="es-AR" sz="2000" dirty="0" err="1"/>
              <a:t>sent</a:t>
            </a:r>
            <a:r>
              <a:rPr lang="es-AR" sz="2000" dirty="0"/>
              <a:t>. del 21-X-2009 y B. 62.488, "</a:t>
            </a:r>
            <a:r>
              <a:rPr lang="es-AR" sz="2000" dirty="0" err="1"/>
              <a:t>Ubertalli</a:t>
            </a:r>
            <a:r>
              <a:rPr lang="es-AR" sz="2000" dirty="0"/>
              <a:t>", </a:t>
            </a:r>
            <a:r>
              <a:rPr lang="es-AR" sz="2000" dirty="0" err="1"/>
              <a:t>sent</a:t>
            </a:r>
            <a:r>
              <a:rPr lang="es-AR" sz="2000" dirty="0"/>
              <a:t>. del 18-V-2016), </a:t>
            </a:r>
          </a:p>
          <a:p>
            <a:pPr lvl="2"/>
            <a:r>
              <a:rPr lang="es-AR" sz="2000" dirty="0"/>
              <a:t>II: Límites de cobertura de contratos de seguro “a la fecha de la sentencia” (causa C. 119.088, "Martínez”, </a:t>
            </a:r>
            <a:r>
              <a:rPr lang="es-AR" sz="2000" dirty="0" err="1"/>
              <a:t>sent</a:t>
            </a:r>
            <a:r>
              <a:rPr lang="es-AR" sz="2000" dirty="0"/>
              <a:t> del 21-II-2018)</a:t>
            </a:r>
          </a:p>
          <a:p>
            <a:pPr lvl="2"/>
            <a:r>
              <a:rPr lang="es-AR" sz="2000" dirty="0"/>
              <a:t>III: Montos dinerarios fijados a la fecha de la sentencia y </a:t>
            </a:r>
            <a:r>
              <a:rPr lang="es-AR" sz="2000" dirty="0" err="1"/>
              <a:t>mix</a:t>
            </a:r>
            <a:r>
              <a:rPr lang="es-AR" sz="2000" dirty="0"/>
              <a:t> de tasas de interés (Causas C. 120.536, "Vera”, </a:t>
            </a:r>
            <a:r>
              <a:rPr lang="es-AR" sz="2000" dirty="0" err="1"/>
              <a:t>sent</a:t>
            </a:r>
            <a:r>
              <a:rPr lang="es-AR" sz="2000" dirty="0"/>
              <a:t>. del 18-IV-2018 y C. 121.134, "Nidera”, </a:t>
            </a:r>
            <a:r>
              <a:rPr lang="es-AR" sz="2000" dirty="0" err="1"/>
              <a:t>sent</a:t>
            </a:r>
            <a:r>
              <a:rPr lang="es-AR" sz="2000" dirty="0"/>
              <a:t>. del 3-V-2018). Tasa pura desde el hecho hasta fallo cuantificador y desde allí, tasa BIP</a:t>
            </a:r>
          </a:p>
          <a:p>
            <a:pPr lvl="1"/>
            <a:r>
              <a:rPr lang="es-AR" sz="2800" dirty="0"/>
              <a:t>Insuficiencia de estos mecanismos ante aumento de la inflación</a:t>
            </a:r>
          </a:p>
          <a:p>
            <a:pPr lvl="1"/>
            <a:endParaRPr lang="es-AR" sz="2000" dirty="0"/>
          </a:p>
          <a:p>
            <a:pPr lvl="1"/>
            <a:endParaRPr lang="es-AR" dirty="0"/>
          </a:p>
          <a:p>
            <a:pPr lvl="1"/>
            <a:endParaRPr lang="es-AR" dirty="0"/>
          </a:p>
        </p:txBody>
      </p:sp>
    </p:spTree>
    <p:extLst>
      <p:ext uri="{BB962C8B-B14F-4D97-AF65-F5344CB8AC3E}">
        <p14:creationId xmlns:p14="http://schemas.microsoft.com/office/powerpoint/2010/main" val="1512190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2400" dirty="0">
                <a:latin typeface="Courier New" panose="02070309020205020404" pitchFamily="49" charset="0"/>
                <a:ea typeface="Courier New" panose="02070309020205020404" pitchFamily="49" charset="0"/>
              </a:rPr>
              <a:t>C</a:t>
            </a:r>
            <a:r>
              <a:rPr lang="es-ES" sz="2400" dirty="0">
                <a:effectLst/>
                <a:latin typeface="Courier New" panose="02070309020205020404" pitchFamily="49" charset="0"/>
                <a:ea typeface="Courier New" panose="02070309020205020404" pitchFamily="49" charset="0"/>
              </a:rPr>
              <a:t>ausa C. 124.096, "Barrios, Héctor Francisco y otra contra Lascano, Sandra Beatriz y otra. Daños y perjuicios”, sentencia del 17-IV-24.</a:t>
            </a: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p:txBody>
          <a:bodyPr>
            <a:normAutofit/>
          </a:bodyPr>
          <a:lstStyle/>
          <a:p>
            <a:pPr lvl="1"/>
            <a:r>
              <a:rPr lang="es-AR" sz="3200" b="1" dirty="0"/>
              <a:t>Antecedentes de doctrina “Barrios”</a:t>
            </a:r>
          </a:p>
          <a:p>
            <a:pPr lvl="1"/>
            <a:r>
              <a:rPr lang="es-AR" sz="2000" dirty="0"/>
              <a:t>Fácticos: aumento de la inflación y duración de los procesos</a:t>
            </a:r>
          </a:p>
          <a:p>
            <a:pPr lvl="1"/>
            <a:r>
              <a:rPr lang="es-AR" sz="2000" dirty="0"/>
              <a:t>Normativos: prohibición de indexar y SUS EXCEPCIONES (art. 70, ley 26.844 para empleados de casas particulares; art. 14, ley 27.551 de alquileres; art. 105, ley 27.467 -de presupuesto del año 2019- sobre contratos de leasing sobre bienes muebles registrables y a préstamos con garantía prendaria; art. 57, ley 27.591 -ley de presupuesto 2020-, sobre convenios de asistencia financiera otorgada por el Fondo Fiduciario para el Desarrollo Provincial, etc.)</a:t>
            </a:r>
          </a:p>
          <a:p>
            <a:pPr lvl="1"/>
            <a:r>
              <a:rPr lang="es-AR" sz="2000" dirty="0"/>
              <a:t>Jurisprudencia propia: casos Ponce, </a:t>
            </a:r>
            <a:r>
              <a:rPr lang="es-AR" sz="2000" dirty="0" err="1"/>
              <a:t>Ginossi</a:t>
            </a:r>
            <a:r>
              <a:rPr lang="es-AR" sz="2000" dirty="0"/>
              <a:t>, </a:t>
            </a:r>
            <a:r>
              <a:rPr lang="es-AR" sz="2000" dirty="0" err="1"/>
              <a:t>Ubertalli</a:t>
            </a:r>
            <a:r>
              <a:rPr lang="es-AR" sz="2000" dirty="0"/>
              <a:t>, </a:t>
            </a:r>
            <a:r>
              <a:rPr lang="es-AR" sz="2000" dirty="0" err="1"/>
              <a:t>Martinez</a:t>
            </a:r>
            <a:r>
              <a:rPr lang="es-AR" sz="2000" dirty="0"/>
              <a:t>, Vera, Nidera, etc.</a:t>
            </a:r>
          </a:p>
          <a:p>
            <a:pPr lvl="1"/>
            <a:r>
              <a:rPr lang="es-AR" sz="2000" dirty="0"/>
              <a:t>Jurisprudencia CSJN: casos "Di </a:t>
            </a:r>
            <a:r>
              <a:rPr lang="es-AR" sz="2000" dirty="0" err="1"/>
              <a:t>Cunzolo</a:t>
            </a:r>
            <a:r>
              <a:rPr lang="es-AR" sz="2000" dirty="0"/>
              <a:t>" (Fallos: 342:54, </a:t>
            </a:r>
            <a:r>
              <a:rPr lang="es-AR" sz="2000" dirty="0" err="1"/>
              <a:t>sent</a:t>
            </a:r>
            <a:r>
              <a:rPr lang="es-AR" sz="2000" dirty="0"/>
              <a:t>. de 19-II-2019); "Vidal" (Fallos: 344:3156, </a:t>
            </a:r>
            <a:r>
              <a:rPr lang="es-AR" sz="2000" dirty="0" err="1"/>
              <a:t>sent</a:t>
            </a:r>
            <a:r>
              <a:rPr lang="es-AR" sz="2000" dirty="0"/>
              <a:t>. de 28-X-2021) y "G., S. M. y otro c/ K., M. E. A. s/alimentos", </a:t>
            </a:r>
            <a:r>
              <a:rPr lang="es-AR" sz="2000" dirty="0" err="1"/>
              <a:t>sent</a:t>
            </a:r>
            <a:r>
              <a:rPr lang="es-AR" sz="2000" dirty="0"/>
              <a:t>. de 20-II-2024.</a:t>
            </a:r>
          </a:p>
          <a:p>
            <a:pPr lvl="1"/>
            <a:endParaRPr lang="es-AR" dirty="0"/>
          </a:p>
          <a:p>
            <a:pPr lvl="1"/>
            <a:endParaRPr lang="es-AR" dirty="0"/>
          </a:p>
        </p:txBody>
      </p:sp>
    </p:spTree>
    <p:extLst>
      <p:ext uri="{BB962C8B-B14F-4D97-AF65-F5344CB8AC3E}">
        <p14:creationId xmlns:p14="http://schemas.microsoft.com/office/powerpoint/2010/main" val="3029400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3200" dirty="0">
                <a:latin typeface="Courier New" panose="02070309020205020404" pitchFamily="49" charset="0"/>
                <a:ea typeface="Courier New" panose="02070309020205020404" pitchFamily="49" charset="0"/>
              </a:rPr>
              <a:t>Caso "Di </a:t>
            </a:r>
            <a:r>
              <a:rPr lang="es-ES" sz="3200" dirty="0" err="1">
                <a:latin typeface="Courier New" panose="02070309020205020404" pitchFamily="49" charset="0"/>
                <a:ea typeface="Courier New" panose="02070309020205020404" pitchFamily="49" charset="0"/>
              </a:rPr>
              <a:t>Cunzolo</a:t>
            </a:r>
            <a:r>
              <a:rPr lang="es-ES" sz="3200" dirty="0">
                <a:latin typeface="Courier New" panose="02070309020205020404" pitchFamily="49" charset="0"/>
                <a:ea typeface="Courier New" panose="02070309020205020404" pitchFamily="49" charset="0"/>
              </a:rPr>
              <a:t>" (CSJN, Fallos: 342:54, </a:t>
            </a:r>
            <a:r>
              <a:rPr lang="es-ES" sz="3200" dirty="0" err="1">
                <a:latin typeface="Courier New" panose="02070309020205020404" pitchFamily="49" charset="0"/>
                <a:ea typeface="Courier New" panose="02070309020205020404" pitchFamily="49" charset="0"/>
              </a:rPr>
              <a:t>sent</a:t>
            </a:r>
            <a:r>
              <a:rPr lang="es-ES" sz="3200" dirty="0">
                <a:latin typeface="Courier New" panose="02070309020205020404" pitchFamily="49" charset="0"/>
                <a:ea typeface="Courier New" panose="02070309020205020404" pitchFamily="49" charset="0"/>
              </a:rPr>
              <a:t>. de 19-II-2019)</a:t>
            </a:r>
            <a:endParaRPr lang="es-AR" sz="5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p:txBody>
          <a:bodyPr>
            <a:normAutofit fontScale="92500"/>
          </a:bodyPr>
          <a:lstStyle/>
          <a:p>
            <a:pPr lvl="1"/>
            <a:r>
              <a:rPr lang="es-AR" sz="2400" dirty="0"/>
              <a:t>Aquí el conflicto se vinculaba con el incumplimiento de una obligación dineraria (saldo de precio de compraventa del año 1997) y de la erosión que el transcurso del tiempo provocaba en su contenido patrimonial (fijado por la SCBA en el año 2015.</a:t>
            </a:r>
          </a:p>
          <a:p>
            <a:pPr lvl="1"/>
            <a:endParaRPr lang="es-AR" sz="2400" dirty="0"/>
          </a:p>
          <a:p>
            <a:pPr lvl="1"/>
            <a:r>
              <a:rPr lang="es-AR" sz="2400" dirty="0"/>
              <a:t>La CSJN consideró  irrazonable la fijación judicial de un saldo de precio en idénticos valores nominales "... cuando la economía de nuestro país ha sufrido en ese período un agudo proceso inflacionario, con la consecuente distorsión de precios en el mercado inmobiliario". Es así como “echó mano a una solución lindante a la extensión analógica y, para compensar los desajustes experimentados en el crédito reclamado, estimó necesario asignarle el trato propio de las «obligaciones de valor» de modo de restablecer el equilibrio de las prestaciones”.</a:t>
            </a:r>
          </a:p>
          <a:p>
            <a:pPr lvl="1"/>
            <a:endParaRPr lang="es-AR" sz="2400" dirty="0"/>
          </a:p>
          <a:p>
            <a:pPr lvl="1"/>
            <a:endParaRPr lang="es-AR" dirty="0"/>
          </a:p>
        </p:txBody>
      </p:sp>
    </p:spTree>
    <p:extLst>
      <p:ext uri="{BB962C8B-B14F-4D97-AF65-F5344CB8AC3E}">
        <p14:creationId xmlns:p14="http://schemas.microsoft.com/office/powerpoint/2010/main" val="3920597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3200" dirty="0">
                <a:latin typeface="Courier New" panose="02070309020205020404" pitchFamily="49" charset="0"/>
                <a:ea typeface="Courier New" panose="02070309020205020404" pitchFamily="49" charset="0"/>
              </a:rPr>
              <a:t>Caso "Vidal" (CSJN, Fallos: 344:3156, </a:t>
            </a:r>
            <a:r>
              <a:rPr lang="es-ES" sz="3200" dirty="0" err="1">
                <a:latin typeface="Courier New" panose="02070309020205020404" pitchFamily="49" charset="0"/>
                <a:ea typeface="Courier New" panose="02070309020205020404" pitchFamily="49" charset="0"/>
              </a:rPr>
              <a:t>sent</a:t>
            </a:r>
            <a:r>
              <a:rPr lang="es-ES" sz="3200" dirty="0">
                <a:latin typeface="Courier New" panose="02070309020205020404" pitchFamily="49" charset="0"/>
                <a:ea typeface="Courier New" panose="02070309020205020404" pitchFamily="49" charset="0"/>
              </a:rPr>
              <a:t>. de 28-X-2021) </a:t>
            </a:r>
            <a:endParaRPr lang="es-AR" sz="5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p:txBody>
          <a:bodyPr>
            <a:normAutofit/>
          </a:bodyPr>
          <a:lstStyle/>
          <a:p>
            <a:pPr lvl="1"/>
            <a:endParaRPr lang="es-AR" dirty="0"/>
          </a:p>
          <a:p>
            <a:pPr lvl="1"/>
            <a:endParaRPr lang="es-AR" dirty="0"/>
          </a:p>
        </p:txBody>
      </p:sp>
      <p:sp>
        <p:nvSpPr>
          <p:cNvPr id="5" name="CuadroTexto 4">
            <a:extLst>
              <a:ext uri="{FF2B5EF4-FFF2-40B4-BE49-F238E27FC236}">
                <a16:creationId xmlns:a16="http://schemas.microsoft.com/office/drawing/2014/main" id="{DFBA2C79-2E91-D081-D58D-08C4FF90D88E}"/>
              </a:ext>
            </a:extLst>
          </p:cNvPr>
          <p:cNvSpPr txBox="1"/>
          <p:nvPr/>
        </p:nvSpPr>
        <p:spPr>
          <a:xfrm>
            <a:off x="1099458" y="2336873"/>
            <a:ext cx="9035142" cy="5078313"/>
          </a:xfrm>
          <a:prstGeom prst="rect">
            <a:avLst/>
          </a:prstGeom>
          <a:noFill/>
        </p:spPr>
        <p:txBody>
          <a:bodyPr wrap="square" rtlCol="0">
            <a:spAutoFit/>
          </a:bodyPr>
          <a:lstStyle/>
          <a:p>
            <a:pPr marL="285750" indent="-285750">
              <a:buFont typeface="Arial" panose="020B0604020202020204" pitchFamily="34" charset="0"/>
              <a:buChar char="•"/>
            </a:pPr>
            <a:r>
              <a:rPr lang="es-AR" sz="2400" dirty="0"/>
              <a:t>Aquí se trataba de un caso de derecho penal tributario, donde la eventual variación de montos dinerarios establecidos en la ley especial hacía variar el campo de punibilidad de ciertas conductas tipificadas como evasión.</a:t>
            </a:r>
          </a:p>
          <a:p>
            <a:pPr marL="285750" indent="-285750">
              <a:buFont typeface="Arial" panose="020B0604020202020204" pitchFamily="34" charset="0"/>
              <a:buChar char="•"/>
            </a:pPr>
            <a:endParaRPr lang="es-AR" sz="2400" dirty="0"/>
          </a:p>
          <a:p>
            <a:pPr marL="285750" indent="-285750">
              <a:buFont typeface="Arial" panose="020B0604020202020204" pitchFamily="34" charset="0"/>
              <a:buChar char="•"/>
            </a:pPr>
            <a:r>
              <a:rPr lang="es-AR" sz="2400" dirty="0"/>
              <a:t>Como se dice en el fallo Barrios, “En cuanto concierne a la causa "Vidal", un caso penal tributario de vinculación más distante con el asunto de autos, la Corte reiteró ciertos conceptos enarbolados en "Di </a:t>
            </a:r>
            <a:r>
              <a:rPr lang="es-AR" sz="2400" dirty="0" err="1"/>
              <a:t>Cunzolo</a:t>
            </a:r>
            <a:r>
              <a:rPr lang="es-AR" sz="2400" dirty="0"/>
              <a:t>". En tal sentido, insistió en la necesidad de ponderar los efectos causados por la inflación, enfatizando a su turno que las decisiones de los jueces no pueden desvincularse de la realidad económica del caso (</a:t>
            </a:r>
            <a:r>
              <a:rPr lang="es-AR" sz="2400" dirty="0" err="1"/>
              <a:t>consid</a:t>
            </a:r>
            <a:r>
              <a:rPr lang="es-AR" sz="2400" dirty="0"/>
              <a:t>. 21)”.</a:t>
            </a:r>
          </a:p>
          <a:p>
            <a:pPr marL="285750" indent="-285750">
              <a:buFont typeface="Arial" panose="020B0604020202020204" pitchFamily="34" charset="0"/>
              <a:buChar char="•"/>
            </a:pPr>
            <a:endParaRPr lang="es-AR" dirty="0"/>
          </a:p>
          <a:p>
            <a:pPr marL="285750" indent="-285750">
              <a:buFont typeface="Arial" panose="020B0604020202020204" pitchFamily="34" charset="0"/>
              <a:buChar char="•"/>
            </a:pPr>
            <a:endParaRPr lang="es-AR" dirty="0"/>
          </a:p>
        </p:txBody>
      </p:sp>
    </p:spTree>
    <p:extLst>
      <p:ext uri="{BB962C8B-B14F-4D97-AF65-F5344CB8AC3E}">
        <p14:creationId xmlns:p14="http://schemas.microsoft.com/office/powerpoint/2010/main" val="2074967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fontScale="90000"/>
          </a:bodyPr>
          <a:lstStyle/>
          <a:p>
            <a:r>
              <a:rPr lang="es-ES" sz="3100" dirty="0">
                <a:latin typeface="Courier New" panose="02070309020205020404" pitchFamily="49" charset="0"/>
                <a:ea typeface="Courier New" panose="02070309020205020404" pitchFamily="49" charset="0"/>
              </a:rPr>
              <a:t>CSJN, C</a:t>
            </a:r>
            <a:r>
              <a:rPr lang="es-ES" sz="3100" dirty="0">
                <a:effectLst/>
                <a:latin typeface="Courier New" panose="02070309020205020404" pitchFamily="49" charset="0"/>
                <a:ea typeface="Courier New" panose="02070309020205020404" pitchFamily="49" charset="0"/>
              </a:rPr>
              <a:t>aso "G., S. M. y otro c/ K., M. E. A. s/alimentos", </a:t>
            </a:r>
            <a:r>
              <a:rPr lang="es-ES" sz="3100" dirty="0" err="1">
                <a:effectLst/>
                <a:latin typeface="Courier New" panose="02070309020205020404" pitchFamily="49" charset="0"/>
                <a:ea typeface="Courier New" panose="02070309020205020404" pitchFamily="49" charset="0"/>
              </a:rPr>
              <a:t>sent</a:t>
            </a:r>
            <a:r>
              <a:rPr lang="es-ES" sz="3100" dirty="0">
                <a:effectLst/>
                <a:latin typeface="Courier New" panose="02070309020205020404" pitchFamily="49" charset="0"/>
                <a:ea typeface="Courier New" panose="02070309020205020404" pitchFamily="49" charset="0"/>
              </a:rPr>
              <a:t>. de 20-II-2024.</a:t>
            </a:r>
            <a:br>
              <a:rPr lang="es-ES" sz="2400" dirty="0">
                <a:effectLst/>
                <a:latin typeface="Courier New" panose="02070309020205020404" pitchFamily="49" charset="0"/>
                <a:ea typeface="Courier New" panose="02070309020205020404" pitchFamily="49" charset="0"/>
              </a:rPr>
            </a:br>
            <a:endParaRPr lang="es-ES" sz="2400" dirty="0">
              <a:effectLst/>
              <a:latin typeface="Courier New" panose="02070309020205020404" pitchFamily="49" charset="0"/>
              <a:ea typeface="Courier New" panose="02070309020205020404" pitchFamily="49" charset="0"/>
            </a:endParaRPr>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p:txBody>
          <a:bodyPr>
            <a:normAutofit fontScale="92500"/>
          </a:bodyPr>
          <a:lstStyle/>
          <a:p>
            <a:pPr lvl="1"/>
            <a:r>
              <a:rPr lang="es-AR" sz="2400" dirty="0"/>
              <a:t>En un juicio de alimentos para una niña de corta edad, la primera instancia fija el monto de los mismos y establece un mecanismo de actualización semestral aplicable de manera automática. </a:t>
            </a:r>
          </a:p>
          <a:p>
            <a:pPr lvl="1"/>
            <a:endParaRPr lang="es-AR" sz="2400" dirty="0"/>
          </a:p>
          <a:p>
            <a:pPr lvl="1"/>
            <a:r>
              <a:rPr lang="es-AR" sz="2400" dirty="0"/>
              <a:t>Llevado el caso ante la Cámara, se redujo el monto mensual de la pensión alimentaria y se dejó sin efecto el sistema de reajuste dispuesto tomando como base el aumento del costo de vida ya que “vulnera la prohibición legal de indexar deudas”, ello “pese a no haber sido objeto del recurso (ya que) correspondía a ese tribunal pronunciarse al respecto pues se trata de una norma de orden público (art. 7 y </a:t>
            </a:r>
            <a:r>
              <a:rPr lang="es-AR" sz="2400" dirty="0" err="1"/>
              <a:t>concs</a:t>
            </a:r>
            <a:r>
              <a:rPr lang="es-AR" sz="2400" dirty="0"/>
              <a:t>., Ley 23.928 de Convertibilidad)”. “… ello no obsta –se dice en la sentencia, tal como lo destaca el dictamen- a que la alimentada reclame el aumento de la cuota por la vía correspondiente, si ésta deviene insuficiente”.</a:t>
            </a:r>
          </a:p>
          <a:p>
            <a:pPr lvl="1"/>
            <a:endParaRPr lang="es-AR" dirty="0"/>
          </a:p>
          <a:p>
            <a:pPr lvl="1"/>
            <a:endParaRPr lang="es-AR" dirty="0"/>
          </a:p>
          <a:p>
            <a:pPr lvl="1"/>
            <a:endParaRPr lang="es-AR" dirty="0"/>
          </a:p>
        </p:txBody>
      </p:sp>
    </p:spTree>
    <p:extLst>
      <p:ext uri="{BB962C8B-B14F-4D97-AF65-F5344CB8AC3E}">
        <p14:creationId xmlns:p14="http://schemas.microsoft.com/office/powerpoint/2010/main" val="1340401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fontScale="90000"/>
          </a:bodyPr>
          <a:lstStyle/>
          <a:p>
            <a:r>
              <a:rPr lang="es-ES" sz="3100" dirty="0">
                <a:latin typeface="Courier New" panose="02070309020205020404" pitchFamily="49" charset="0"/>
                <a:ea typeface="Courier New" panose="02070309020205020404" pitchFamily="49" charset="0"/>
              </a:rPr>
              <a:t>CSJN, C</a:t>
            </a:r>
            <a:r>
              <a:rPr lang="es-ES" sz="3100" dirty="0">
                <a:effectLst/>
                <a:latin typeface="Courier New" panose="02070309020205020404" pitchFamily="49" charset="0"/>
                <a:ea typeface="Courier New" panose="02070309020205020404" pitchFamily="49" charset="0"/>
              </a:rPr>
              <a:t>aso "G., S. M. y otro c/ K., M. E. A. s/alimentos", </a:t>
            </a:r>
            <a:r>
              <a:rPr lang="es-ES" sz="3100" dirty="0" err="1">
                <a:effectLst/>
                <a:latin typeface="Courier New" panose="02070309020205020404" pitchFamily="49" charset="0"/>
                <a:ea typeface="Courier New" panose="02070309020205020404" pitchFamily="49" charset="0"/>
              </a:rPr>
              <a:t>sent</a:t>
            </a:r>
            <a:r>
              <a:rPr lang="es-ES" sz="3100" dirty="0">
                <a:effectLst/>
                <a:latin typeface="Courier New" panose="02070309020205020404" pitchFamily="49" charset="0"/>
                <a:ea typeface="Courier New" panose="02070309020205020404" pitchFamily="49" charset="0"/>
              </a:rPr>
              <a:t>. de 20-II-2024.</a:t>
            </a:r>
            <a:br>
              <a:rPr lang="es-ES" sz="2400" dirty="0">
                <a:effectLst/>
                <a:latin typeface="Courier New" panose="02070309020205020404" pitchFamily="49" charset="0"/>
                <a:ea typeface="Courier New" panose="02070309020205020404" pitchFamily="49" charset="0"/>
              </a:rPr>
            </a:br>
            <a:endParaRPr lang="es-ES" sz="2400" dirty="0">
              <a:effectLst/>
              <a:latin typeface="Courier New" panose="02070309020205020404" pitchFamily="49" charset="0"/>
              <a:ea typeface="Courier New" panose="02070309020205020404" pitchFamily="49" charset="0"/>
            </a:endParaRPr>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680321" y="1737360"/>
            <a:ext cx="9613861" cy="5120640"/>
          </a:xfrm>
        </p:spPr>
        <p:txBody>
          <a:bodyPr>
            <a:normAutofit fontScale="77500" lnSpcReduction="20000"/>
          </a:bodyPr>
          <a:lstStyle/>
          <a:p>
            <a:pPr lvl="1"/>
            <a:endParaRPr lang="es-AR" dirty="0"/>
          </a:p>
          <a:p>
            <a:pPr lvl="1"/>
            <a:r>
              <a:rPr lang="es-AR" sz="2100" dirty="0"/>
              <a:t>La CS revoca el fallo en base y con remisión al dictamen de la Procuración. Se ubica el caso dentro  de uno de los típicos campos de aplicación de la doctrina del derecho humano al proceso eficaz: los derechos fundamentales de una niña, con cita de la normativa internacional pertinente (“arts. 3, 6, inciso 2, y 27, Convención sobre los Derechos del Niño; art. 19, Convención Americana sobre Derechos Humanos; arts. 3, 7, 8 y 29 de la Ley 26.061 de Protección Integral de los Derechos de las Niñas, Niños y Adolescentes”).</a:t>
            </a:r>
          </a:p>
          <a:p>
            <a:pPr marL="457200" lvl="1" indent="0">
              <a:buNone/>
            </a:pPr>
            <a:endParaRPr lang="es-AR" sz="2100" dirty="0"/>
          </a:p>
          <a:p>
            <a:pPr lvl="1"/>
            <a:r>
              <a:rPr lang="es-AR" sz="2100" dirty="0"/>
              <a:t>El dictamen explicita que la respuesta judicial de la Cámara no resulta acorde con la entidad y naturaleza de los derechos en juego, no brinda una respuesta adecuada a la necesidad vital que plantea la actora con la calidad que hoy, a la luz de las doctrinas de la CIDH, resulta esperable. Esta, justamente, es una de las formas de violación del derecho humano al proceso eficaz por los tribunales: una respuesta automática, ritualista, ajustada -quizás- a la letra de una norma pero que no brinda respuesta adecuada a una concreta pretensión relativa a ciertos derechos de especial protección o que afecta a colectivos de personas </a:t>
            </a:r>
            <a:r>
              <a:rPr lang="es-AR" sz="2100" dirty="0" err="1"/>
              <a:t>vulnerables.Ello</a:t>
            </a:r>
            <a:r>
              <a:rPr lang="es-AR" sz="2100" dirty="0"/>
              <a:t> se torna evidente cuando se describe cuál es la salida que propone el fallo recurrido: iniciar incidentes de aumento de cuota cuando la misma se vuelva insuficiente. O lo que es igual, en estos días, a iniciar incidentes todas las semanas.</a:t>
            </a:r>
          </a:p>
          <a:p>
            <a:pPr lvl="1"/>
            <a:endParaRPr lang="es-AR" sz="2100" dirty="0"/>
          </a:p>
          <a:p>
            <a:pPr lvl="1"/>
            <a:r>
              <a:rPr lang="es-AR" sz="2100" dirty="0"/>
              <a:t>Otra muestra de que se aplica la doctrina del derecho humano al proceso eficaz en lo que hace a alimentos de niños, niñas y adolescentes, está en las citas sobre las que se sustenta el dictamen: arts. 3 y 27, Convención sobre los Derechos del Niño; arts. 8, 19 y 25, Convención Americana sobre Derechos Humanos; art. 706, Código Civil y Comercial y art. 34, inc. 5, ap. V, Código Procesal Civil y Comercial; Corte IDH, caso “</a:t>
            </a:r>
            <a:r>
              <a:rPr lang="es-AR" sz="2100" dirty="0" err="1"/>
              <a:t>Fornerón</a:t>
            </a:r>
            <a:r>
              <a:rPr lang="es-AR" sz="2100" dirty="0"/>
              <a:t> e hija vs. Argentina”, sentencia del 27 de abril de 2012, párr. 51; y caso “Furlán y familiares vs. Argentina”, sentencia del 31 de agosto de 2012, párr. 127.</a:t>
            </a:r>
          </a:p>
          <a:p>
            <a:pPr lvl="1"/>
            <a:endParaRPr lang="es-AR" sz="2100" dirty="0"/>
          </a:p>
          <a:p>
            <a:pPr lvl="1"/>
            <a:r>
              <a:rPr lang="es-AR" sz="2100" dirty="0"/>
              <a:t>EFICACIA PROCESAL COMO DERECHO HUMANO</a:t>
            </a:r>
          </a:p>
          <a:p>
            <a:pPr lvl="1"/>
            <a:endParaRPr lang="es-AR" dirty="0"/>
          </a:p>
        </p:txBody>
      </p:sp>
    </p:spTree>
    <p:extLst>
      <p:ext uri="{BB962C8B-B14F-4D97-AF65-F5344CB8AC3E}">
        <p14:creationId xmlns:p14="http://schemas.microsoft.com/office/powerpoint/2010/main" val="3782317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2400" dirty="0">
                <a:latin typeface="Courier New" panose="02070309020205020404" pitchFamily="49" charset="0"/>
                <a:ea typeface="Courier New" panose="02070309020205020404" pitchFamily="49" charset="0"/>
              </a:rPr>
              <a:t>C</a:t>
            </a:r>
            <a:r>
              <a:rPr lang="es-ES" sz="2400" dirty="0">
                <a:effectLst/>
                <a:latin typeface="Courier New" panose="02070309020205020404" pitchFamily="49" charset="0"/>
                <a:ea typeface="Courier New" panose="02070309020205020404" pitchFamily="49" charset="0"/>
              </a:rPr>
              <a:t>ausa C. 124.096, "Barrios, Héctor Francisco y otra contra Lascano, Sandra Beatriz y otra. Daños y perjuicios”, sentencia del 17-IV-24.</a:t>
            </a: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p:txBody>
          <a:bodyPr>
            <a:normAutofit/>
          </a:bodyPr>
          <a:lstStyle/>
          <a:p>
            <a:pPr lvl="1"/>
            <a:r>
              <a:rPr lang="es-AR" sz="4000" b="1" dirty="0"/>
              <a:t>Objetivo de la doctrina “Barrios”</a:t>
            </a:r>
          </a:p>
          <a:p>
            <a:pPr lvl="1"/>
            <a:r>
              <a:rPr lang="es-AR" sz="2800" dirty="0"/>
              <a:t>Generar una herramienta jurídica </a:t>
            </a:r>
          </a:p>
          <a:p>
            <a:pPr lvl="1"/>
            <a:r>
              <a:rPr lang="es-AR" sz="2800" dirty="0"/>
              <a:t>…que permita resolver de manera “pronta y eficaz” (</a:t>
            </a:r>
            <a:r>
              <a:rPr lang="es-AR" sz="2800" dirty="0" err="1"/>
              <a:t>pto</a:t>
            </a:r>
            <a:r>
              <a:rPr lang="es-AR" sz="2800" dirty="0"/>
              <a:t>. V.14) </a:t>
            </a:r>
          </a:p>
          <a:p>
            <a:pPr lvl="1"/>
            <a:r>
              <a:rPr lang="es-AR" sz="2800" dirty="0"/>
              <a:t>…la cuestión relativa a la pérdida de valor adquisitivo de la moneda </a:t>
            </a:r>
          </a:p>
          <a:p>
            <a:pPr lvl="1"/>
            <a:r>
              <a:rPr lang="es-AR" sz="2800" dirty="0"/>
              <a:t>… cuando se establezca judicialmente la obligación de dar suma de dinero</a:t>
            </a:r>
          </a:p>
          <a:p>
            <a:pPr lvl="1"/>
            <a:r>
              <a:rPr lang="es-AR" sz="2800" dirty="0"/>
              <a:t>… encontrándose vigente la prohibición general de indexación.</a:t>
            </a:r>
          </a:p>
        </p:txBody>
      </p:sp>
    </p:spTree>
    <p:extLst>
      <p:ext uri="{BB962C8B-B14F-4D97-AF65-F5344CB8AC3E}">
        <p14:creationId xmlns:p14="http://schemas.microsoft.com/office/powerpoint/2010/main" val="3144073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2400" dirty="0">
                <a:latin typeface="Courier New" panose="02070309020205020404" pitchFamily="49" charset="0"/>
                <a:ea typeface="Courier New" panose="02070309020205020404" pitchFamily="49" charset="0"/>
              </a:rPr>
              <a:t>C</a:t>
            </a:r>
            <a:r>
              <a:rPr lang="es-ES" sz="2400" dirty="0">
                <a:effectLst/>
                <a:latin typeface="Courier New" panose="02070309020205020404" pitchFamily="49" charset="0"/>
                <a:ea typeface="Courier New" panose="02070309020205020404" pitchFamily="49" charset="0"/>
              </a:rPr>
              <a:t>ausa C. 124.096, "Barrios, Héctor Francisco y otra contra Lascano, Sandra Beatriz y otra. Daños y perjuicios”, sentencia del 17-IV-24.</a:t>
            </a: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p:txBody>
          <a:bodyPr>
            <a:normAutofit fontScale="92500"/>
          </a:bodyPr>
          <a:lstStyle/>
          <a:p>
            <a:pPr lvl="1"/>
            <a:r>
              <a:rPr lang="es-AR" sz="4000" b="1" dirty="0"/>
              <a:t>Vía procesal para llegar a la doctrina “Barrios”</a:t>
            </a:r>
          </a:p>
          <a:p>
            <a:pPr lvl="1"/>
            <a:r>
              <a:rPr lang="es-AR" sz="2800" dirty="0"/>
              <a:t>Declaración de inconstitucionalidad “sobreviniente” de la prohibición general de indexar</a:t>
            </a:r>
          </a:p>
          <a:p>
            <a:pPr lvl="1"/>
            <a:r>
              <a:rPr lang="es-AR" sz="2800" dirty="0"/>
              <a:t>Modificación profunda de la realidad tenida en cuenta por el legislador</a:t>
            </a:r>
          </a:p>
          <a:p>
            <a:pPr lvl="1"/>
            <a:r>
              <a:rPr lang="es-AR" sz="2800" dirty="0"/>
              <a:t>GRAVE y ACREDITADO perjuicio para los derechos individuales del caso</a:t>
            </a:r>
          </a:p>
          <a:p>
            <a:pPr lvl="1"/>
            <a:r>
              <a:rPr lang="es-AR" sz="2800" dirty="0"/>
              <a:t>A partir de pedido expreso de la parte (volveremos sobre el punto)</a:t>
            </a:r>
          </a:p>
          <a:p>
            <a:pPr lvl="1"/>
            <a:endParaRPr lang="es-AR" dirty="0"/>
          </a:p>
          <a:p>
            <a:pPr lvl="1"/>
            <a:endParaRPr lang="es-AR" dirty="0"/>
          </a:p>
        </p:txBody>
      </p:sp>
    </p:spTree>
    <p:extLst>
      <p:ext uri="{BB962C8B-B14F-4D97-AF65-F5344CB8AC3E}">
        <p14:creationId xmlns:p14="http://schemas.microsoft.com/office/powerpoint/2010/main" val="3185756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2400" dirty="0">
                <a:latin typeface="Courier New" panose="02070309020205020404" pitchFamily="49" charset="0"/>
                <a:ea typeface="Courier New" panose="02070309020205020404" pitchFamily="49" charset="0"/>
              </a:rPr>
              <a:t>C</a:t>
            </a:r>
            <a:r>
              <a:rPr lang="es-ES" sz="2400" dirty="0">
                <a:effectLst/>
                <a:latin typeface="Courier New" panose="02070309020205020404" pitchFamily="49" charset="0"/>
                <a:ea typeface="Courier New" panose="02070309020205020404" pitchFamily="49" charset="0"/>
              </a:rPr>
              <a:t>ausa C. 124.096, "Barrios, Héctor Francisco y otra contra Lascano, Sandra Beatriz y otra. Daños y perjuicios”, sentencia del 17-IV-24.</a:t>
            </a: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680321" y="1972492"/>
            <a:ext cx="9613861" cy="4767942"/>
          </a:xfrm>
        </p:spPr>
        <p:txBody>
          <a:bodyPr>
            <a:normAutofit fontScale="92500" lnSpcReduction="10000"/>
          </a:bodyPr>
          <a:lstStyle/>
          <a:p>
            <a:pPr lvl="1"/>
            <a:r>
              <a:rPr lang="es-AR" sz="3600" b="1" dirty="0"/>
              <a:t>Contenido de la doctrina “Barrios”</a:t>
            </a:r>
          </a:p>
          <a:p>
            <a:pPr lvl="1"/>
            <a:r>
              <a:rPr lang="es-AR" sz="2400" dirty="0"/>
              <a:t>Cuando en un caso judicial concreto </a:t>
            </a:r>
          </a:p>
          <a:p>
            <a:pPr lvl="1"/>
            <a:r>
              <a:rPr lang="es-AR" sz="2400" dirty="0"/>
              <a:t>…se haya acreditado una importante diferencia entre el monto de la obligación de dar una suma de dinero sin actualización por índices y el mismo monto actualizado por índices, el juez podrá declarar la inconstitucionalidad de la prohibición legal de indexar</a:t>
            </a:r>
          </a:p>
          <a:p>
            <a:pPr lvl="1"/>
            <a:r>
              <a:rPr lang="es-AR" sz="2400" dirty="0"/>
              <a:t>… y aplicar los índices de actualización más adecuados de acuerdo al objeto litigioso sobre las sumas establecidas en la instancia de grado a valor actual a ese momento, desde el dictado de ese fallo hasta el pago</a:t>
            </a:r>
          </a:p>
          <a:p>
            <a:pPr lvl="1"/>
            <a:r>
              <a:rPr lang="es-AR" sz="2400" dirty="0"/>
              <a:t>… así como las tasas de interés pertinentes (pura desde el hecho o mora hasta la sentencia cuantificadora y sobre el monto que surge de ésta y, luego, también una tasa pura sobre el monto actualizado por índices desde fallo hasta el pago)</a:t>
            </a:r>
          </a:p>
          <a:p>
            <a:pPr lvl="1"/>
            <a:r>
              <a:rPr lang="es-AR" sz="2400" dirty="0"/>
              <a:t>… evitando dar lugar a un monto que exceda el valor de la cosa o prestación puesta en juego en el proceso.</a:t>
            </a:r>
          </a:p>
          <a:p>
            <a:pPr lvl="1"/>
            <a:endParaRPr lang="es-AR" dirty="0"/>
          </a:p>
        </p:txBody>
      </p:sp>
    </p:spTree>
    <p:extLst>
      <p:ext uri="{BB962C8B-B14F-4D97-AF65-F5344CB8AC3E}">
        <p14:creationId xmlns:p14="http://schemas.microsoft.com/office/powerpoint/2010/main" val="1899663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2400" dirty="0">
                <a:latin typeface="Courier New" panose="02070309020205020404" pitchFamily="49" charset="0"/>
                <a:ea typeface="Courier New" panose="02070309020205020404" pitchFamily="49" charset="0"/>
              </a:rPr>
              <a:t>C</a:t>
            </a:r>
            <a:r>
              <a:rPr lang="es-ES" sz="2400" dirty="0">
                <a:effectLst/>
                <a:latin typeface="Courier New" panose="02070309020205020404" pitchFamily="49" charset="0"/>
                <a:ea typeface="Courier New" panose="02070309020205020404" pitchFamily="49" charset="0"/>
              </a:rPr>
              <a:t>ausa C. 124.096, "Barrios, Héctor Francisco y otra contra Lascano, Sandra Beatriz y otra. Daños y perjuicios”, sentencia del 17-IV-24.</a:t>
            </a: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p:txBody>
          <a:bodyPr>
            <a:normAutofit lnSpcReduction="10000"/>
          </a:bodyPr>
          <a:lstStyle/>
          <a:p>
            <a:pPr lvl="1"/>
            <a:r>
              <a:rPr lang="es-AR" sz="3600" b="1" dirty="0"/>
              <a:t>Contenido de la doctrina “Barrios”</a:t>
            </a:r>
          </a:p>
          <a:p>
            <a:pPr lvl="1"/>
            <a:r>
              <a:rPr lang="es-AR" sz="2400" dirty="0"/>
              <a:t>En palabras del juez preopinante:</a:t>
            </a:r>
          </a:p>
          <a:p>
            <a:pPr lvl="1"/>
            <a:endParaRPr lang="es-AR" sz="2400" dirty="0"/>
          </a:p>
          <a:p>
            <a:pPr lvl="2"/>
            <a:r>
              <a:rPr lang="es-AR" sz="3200" dirty="0"/>
              <a:t>“… el art. 7 de la ley 23.928, texto según ley 25.561, en su aplicación al caso, debe ser descalificado porque desconoce el principio de razonabilidad, el derecho de propiedad del reclamante y no permite proveer una tutela judicial eficaz (arts. 1, 17, 18, 28 y </a:t>
            </a:r>
            <a:r>
              <a:rPr lang="es-AR" sz="3200" dirty="0" err="1"/>
              <a:t>concs</a:t>
            </a:r>
            <a:r>
              <a:rPr lang="es-AR" sz="3200" dirty="0"/>
              <a:t>., Const. </a:t>
            </a:r>
            <a:r>
              <a:rPr lang="es-AR" sz="3200" dirty="0" err="1"/>
              <a:t>nac</a:t>
            </a:r>
            <a:r>
              <a:rPr lang="es-AR" sz="3200" dirty="0"/>
              <a:t>.).” (</a:t>
            </a:r>
            <a:r>
              <a:rPr lang="es-AR" sz="3200" dirty="0" err="1"/>
              <a:t>pto</a:t>
            </a:r>
            <a:r>
              <a:rPr lang="es-AR" sz="3200" dirty="0"/>
              <a:t>. V.9.1 del voto del Dr. Soria)</a:t>
            </a:r>
          </a:p>
        </p:txBody>
      </p:sp>
    </p:spTree>
    <p:extLst>
      <p:ext uri="{BB962C8B-B14F-4D97-AF65-F5344CB8AC3E}">
        <p14:creationId xmlns:p14="http://schemas.microsoft.com/office/powerpoint/2010/main" val="281364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2400" dirty="0">
                <a:latin typeface="Courier New" panose="02070309020205020404" pitchFamily="49" charset="0"/>
                <a:ea typeface="Courier New" panose="02070309020205020404" pitchFamily="49" charset="0"/>
              </a:rPr>
              <a:t>C</a:t>
            </a:r>
            <a:r>
              <a:rPr lang="es-ES" sz="2400" dirty="0">
                <a:effectLst/>
                <a:latin typeface="Courier New" panose="02070309020205020404" pitchFamily="49" charset="0"/>
                <a:ea typeface="Courier New" panose="02070309020205020404" pitchFamily="49" charset="0"/>
              </a:rPr>
              <a:t>ausa C. 124.096, "Barrios, Héctor Francisco y otra contra Lascano, Sandra Beatriz y otra. Daños y perjuicios”, sentencia del 17-IV-24.</a:t>
            </a: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876264" y="1894114"/>
            <a:ext cx="9613861" cy="4887686"/>
          </a:xfrm>
        </p:spPr>
        <p:txBody>
          <a:bodyPr>
            <a:normAutofit fontScale="55000" lnSpcReduction="20000"/>
          </a:bodyPr>
          <a:lstStyle/>
          <a:p>
            <a:pPr lvl="1"/>
            <a:r>
              <a:rPr lang="es-AR" sz="5100" b="1" dirty="0"/>
              <a:t>Límites en la aplicación de la doctrina “Barrios”</a:t>
            </a:r>
          </a:p>
          <a:p>
            <a:pPr lvl="1"/>
            <a:r>
              <a:rPr lang="es-AR" sz="3300" b="1" dirty="0"/>
              <a:t>Con una visión integral, debe realizar adecuaciones en las relaciones jurídicas concernidas, en cuanto fuere necesario para observar la incolumidad del crédito (conf. causa “</a:t>
            </a:r>
            <a:r>
              <a:rPr lang="es-AR" sz="3300" b="1" dirty="0" err="1"/>
              <a:t>Martinez</a:t>
            </a:r>
            <a:r>
              <a:rPr lang="es-AR" sz="3300" b="1" dirty="0"/>
              <a:t>”, C. 119.088, cit.). </a:t>
            </a:r>
          </a:p>
          <a:p>
            <a:pPr lvl="1"/>
            <a:r>
              <a:rPr lang="es-AR" sz="3300" b="1" dirty="0"/>
              <a:t>De igual modo han de observarse de manera prevalente los siguientes principios y condicionamientos: </a:t>
            </a:r>
          </a:p>
          <a:p>
            <a:pPr lvl="2"/>
            <a:r>
              <a:rPr lang="es-AR" sz="3100" b="1" dirty="0"/>
              <a:t>i] la interdicción del enriquecimiento sin causa; </a:t>
            </a:r>
          </a:p>
          <a:p>
            <a:pPr lvl="2"/>
            <a:r>
              <a:rPr lang="es-AR" sz="3100" b="1" dirty="0" err="1"/>
              <a:t>ii</a:t>
            </a:r>
            <a:r>
              <a:rPr lang="es-AR" sz="3100" b="1" dirty="0"/>
              <a:t>] la interdicción de conductas que importen un abuso del derecho; </a:t>
            </a:r>
          </a:p>
          <a:p>
            <a:pPr lvl="2"/>
            <a:r>
              <a:rPr lang="es-AR" sz="3100" b="1" dirty="0" err="1"/>
              <a:t>iii</a:t>
            </a:r>
            <a:r>
              <a:rPr lang="es-AR" sz="3100" b="1" dirty="0"/>
              <a:t>] la buena fe; </a:t>
            </a:r>
          </a:p>
          <a:p>
            <a:pPr lvl="2"/>
            <a:r>
              <a:rPr lang="es-AR" sz="3100" b="1" dirty="0" err="1"/>
              <a:t>iv</a:t>
            </a:r>
            <a:r>
              <a:rPr lang="es-AR" sz="3100" b="1" dirty="0"/>
              <a:t>] la equidad; </a:t>
            </a:r>
          </a:p>
          <a:p>
            <a:pPr lvl="2"/>
            <a:r>
              <a:rPr lang="es-AR" sz="3100" b="1" dirty="0"/>
              <a:t>v] la equivalencia de las prestaciones; </a:t>
            </a:r>
          </a:p>
          <a:p>
            <a:pPr lvl="2"/>
            <a:r>
              <a:rPr lang="es-AR" sz="3100" b="1" dirty="0"/>
              <a:t>vi] la morigeración de los resultados excesivos que arrojare el uso de mecanismos de actualización, variaciones de precios o costos, indexación o repotenciación, cuando sobrepasen el valor actual del daño o de la prestación debida </a:t>
            </a:r>
          </a:p>
          <a:p>
            <a:pPr lvl="2"/>
            <a:r>
              <a:rPr lang="es-AR" sz="3100" b="1" dirty="0"/>
              <a:t>y, si correspondiere, </a:t>
            </a:r>
            <a:r>
              <a:rPr lang="es-AR" sz="3100" b="1" dirty="0" err="1"/>
              <a:t>vii</a:t>
            </a:r>
            <a:r>
              <a:rPr lang="es-AR" sz="3100" b="1" dirty="0"/>
              <a:t>] en su caso, el esfuerzo compartido </a:t>
            </a:r>
          </a:p>
          <a:p>
            <a:pPr lvl="2"/>
            <a:endParaRPr lang="es-AR" sz="3100" b="1" dirty="0"/>
          </a:p>
          <a:p>
            <a:pPr lvl="1"/>
            <a:r>
              <a:rPr lang="es-AR" sz="4400" b="1" dirty="0"/>
              <a:t>En el plano adjetivo, la decisión relativa al ajuste del crédito ha de observar el principio de congruencia (arts. 34 inc. 4 y 163 inc. 6, CPCC).</a:t>
            </a:r>
          </a:p>
        </p:txBody>
      </p:sp>
    </p:spTree>
    <p:extLst>
      <p:ext uri="{BB962C8B-B14F-4D97-AF65-F5344CB8AC3E}">
        <p14:creationId xmlns:p14="http://schemas.microsoft.com/office/powerpoint/2010/main" val="847022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2400" dirty="0">
                <a:latin typeface="Courier New" panose="02070309020205020404" pitchFamily="49" charset="0"/>
                <a:ea typeface="Courier New" panose="02070309020205020404" pitchFamily="49" charset="0"/>
              </a:rPr>
              <a:t>C</a:t>
            </a:r>
            <a:r>
              <a:rPr lang="es-ES" sz="2400" dirty="0">
                <a:effectLst/>
                <a:latin typeface="Courier New" panose="02070309020205020404" pitchFamily="49" charset="0"/>
                <a:ea typeface="Courier New" panose="02070309020205020404" pitchFamily="49" charset="0"/>
              </a:rPr>
              <a:t>ausa C. 124.096, "Barrios, Héctor Francisco y otra contra Lascano, Sandra Beatriz y otra. Daños y perjuicios”, sentencia del 17-IV-24.</a:t>
            </a: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1024128" y="2285999"/>
            <a:ext cx="9720073" cy="4376057"/>
          </a:xfrm>
        </p:spPr>
        <p:txBody>
          <a:bodyPr>
            <a:normAutofit lnSpcReduction="10000"/>
          </a:bodyPr>
          <a:lstStyle/>
          <a:p>
            <a:pPr lvl="1"/>
            <a:r>
              <a:rPr lang="es-AR" sz="3600" b="1" dirty="0"/>
              <a:t>Proyecciones de la doctrina “Barrios”</a:t>
            </a:r>
          </a:p>
          <a:p>
            <a:pPr lvl="1"/>
            <a:r>
              <a:rPr lang="es-AR" sz="2400" dirty="0"/>
              <a:t>¿Declaración de inconstitucionalidad a pedido de parte o de oficio?</a:t>
            </a:r>
          </a:p>
          <a:p>
            <a:pPr lvl="1"/>
            <a:r>
              <a:rPr lang="es-AR" sz="2400" dirty="0"/>
              <a:t>¿Qué tipo de índices se podrán utilizar? ¿Puede usarse más de un índice?</a:t>
            </a:r>
          </a:p>
          <a:p>
            <a:pPr lvl="1"/>
            <a:r>
              <a:rPr lang="es-AR" sz="2400" dirty="0"/>
              <a:t>¿Hay que “demostrar” la diferencia entre montos?</a:t>
            </a:r>
          </a:p>
          <a:p>
            <a:pPr lvl="1"/>
            <a:r>
              <a:rPr lang="es-AR" sz="2400" dirty="0"/>
              <a:t>¿Se puede pedir la aplicación de “Barrios” en causas terminadas y cumplidas?</a:t>
            </a:r>
          </a:p>
          <a:p>
            <a:pPr lvl="1"/>
            <a:r>
              <a:rPr lang="es-AR" sz="2400" dirty="0"/>
              <a:t>¿Qué diferencia de montos justifica la indexación?</a:t>
            </a:r>
          </a:p>
          <a:p>
            <a:pPr lvl="1"/>
            <a:r>
              <a:rPr lang="es-AR" sz="2400" dirty="0"/>
              <a:t>¿Cómo se controlan los límites establecidos en el fallo?</a:t>
            </a:r>
          </a:p>
          <a:p>
            <a:pPr lvl="1"/>
            <a:r>
              <a:rPr lang="es-AR" sz="2400" dirty="0"/>
              <a:t>¿Impacta en la doctrina legal de admisibilidad de REX de la SCBA?</a:t>
            </a:r>
          </a:p>
          <a:p>
            <a:pPr lvl="1"/>
            <a:r>
              <a:rPr lang="es-AR" sz="2400" dirty="0"/>
              <a:t>¿Cómo impacta esta doctrina en la negociación de las partes y en el incremento de litigiosidad –especialmente la recursiva-?</a:t>
            </a:r>
          </a:p>
          <a:p>
            <a:pPr lvl="1"/>
            <a:endParaRPr lang="es-AR" sz="2400" dirty="0"/>
          </a:p>
          <a:p>
            <a:pPr lvl="1"/>
            <a:endParaRPr lang="es-AR" dirty="0"/>
          </a:p>
        </p:txBody>
      </p:sp>
    </p:spTree>
    <p:extLst>
      <p:ext uri="{BB962C8B-B14F-4D97-AF65-F5344CB8AC3E}">
        <p14:creationId xmlns:p14="http://schemas.microsoft.com/office/powerpoint/2010/main" val="3460301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ES" sz="2400" dirty="0">
                <a:latin typeface="Courier New" panose="02070309020205020404" pitchFamily="49" charset="0"/>
                <a:ea typeface="Courier New" panose="02070309020205020404" pitchFamily="49" charset="0"/>
              </a:rPr>
              <a:t>C</a:t>
            </a:r>
            <a:r>
              <a:rPr lang="es-ES" sz="2400" dirty="0">
                <a:effectLst/>
                <a:latin typeface="Courier New" panose="02070309020205020404" pitchFamily="49" charset="0"/>
                <a:ea typeface="Courier New" panose="02070309020205020404" pitchFamily="49" charset="0"/>
              </a:rPr>
              <a:t>ausa C. 124.096, "Barrios, Héctor Francisco y otra contra Lascano, Sandra Beatriz y otra. Daños y perjuicios”, sentencia del 17-IV-24.</a:t>
            </a: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1024128" y="2286000"/>
            <a:ext cx="9720073" cy="4480560"/>
          </a:xfrm>
        </p:spPr>
        <p:txBody>
          <a:bodyPr>
            <a:normAutofit/>
          </a:bodyPr>
          <a:lstStyle/>
          <a:p>
            <a:pPr lvl="1"/>
            <a:r>
              <a:rPr lang="es-AR" sz="3200" b="1" dirty="0"/>
              <a:t>Aplicaciones de la doctrina “Barrios”</a:t>
            </a:r>
          </a:p>
          <a:p>
            <a:pPr marL="457200" lvl="1" indent="0">
              <a:buNone/>
            </a:pPr>
            <a:r>
              <a:rPr lang="es-AR" sz="2000" dirty="0"/>
              <a:t>Tres fallos de Cámara:</a:t>
            </a:r>
          </a:p>
          <a:p>
            <a:pPr marL="457200" lvl="1" indent="0">
              <a:buNone/>
            </a:pPr>
            <a:endParaRPr lang="es-AR" sz="2000" dirty="0"/>
          </a:p>
          <a:p>
            <a:pPr marL="457200" lvl="1" indent="0">
              <a:buNone/>
            </a:pPr>
            <a:r>
              <a:rPr lang="es-AR" sz="2000" dirty="0"/>
              <a:t>Lomas de Zamora, "IANNELLO, SILVINA LILIANA C/ EMPRESA GENERAL TOMAS GUIDO S.A.C.I.F.Y OTRO/A S/DAÑOS Y PERJ. AUTOM. C/LES. O MUERTE (EXC.ESTADO)”, sentencia del 7 de mayo de 2024</a:t>
            </a:r>
          </a:p>
          <a:p>
            <a:pPr marL="457200" lvl="1" indent="0">
              <a:buNone/>
            </a:pPr>
            <a:endParaRPr lang="es-AR" sz="2000" dirty="0"/>
          </a:p>
          <a:p>
            <a:pPr marL="457200" lvl="1" indent="0">
              <a:buNone/>
            </a:pPr>
            <a:r>
              <a:rPr lang="es-AR" sz="2000" dirty="0"/>
              <a:t>Quilmes, “EMPRESA LIBERTADOR SAN MARTIN S.A.T. S/ INCIDENTE”, sentencia del 7 de mayo de 2024</a:t>
            </a:r>
          </a:p>
          <a:p>
            <a:pPr marL="457200" lvl="1" indent="0">
              <a:buNone/>
            </a:pPr>
            <a:endParaRPr lang="es-AR" sz="2000" dirty="0"/>
          </a:p>
          <a:p>
            <a:pPr marL="457200" lvl="1" indent="0">
              <a:buNone/>
            </a:pPr>
            <a:r>
              <a:rPr lang="es-AR" sz="2000" dirty="0"/>
              <a:t>Junín, “P., M. H. C/ C. O. S.A. Y OTROS S/ DAÑOS Y PERJ. INCUMP. CONTRACTUAL (EXC. ESTADO)”, sentencia del 7 de mayo de 2024</a:t>
            </a:r>
          </a:p>
          <a:p>
            <a:pPr marL="457200" lvl="1" indent="0">
              <a:buNone/>
            </a:pPr>
            <a:endParaRPr lang="es-AR" dirty="0"/>
          </a:p>
          <a:p>
            <a:pPr marL="457200" lvl="1" indent="0">
              <a:buNone/>
            </a:pPr>
            <a:endParaRPr lang="es-AR" dirty="0"/>
          </a:p>
          <a:p>
            <a:pPr marL="457200" lvl="1" indent="0">
              <a:buNone/>
            </a:pPr>
            <a:endParaRPr lang="es-AR" dirty="0"/>
          </a:p>
          <a:p>
            <a:pPr marL="457200" lvl="1" indent="0">
              <a:buNone/>
            </a:pPr>
            <a:endParaRPr lang="es-AR" dirty="0"/>
          </a:p>
        </p:txBody>
      </p:sp>
    </p:spTree>
    <p:extLst>
      <p:ext uri="{BB962C8B-B14F-4D97-AF65-F5344CB8AC3E}">
        <p14:creationId xmlns:p14="http://schemas.microsoft.com/office/powerpoint/2010/main" val="3086602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a:xfrm>
            <a:off x="953589" y="1201782"/>
            <a:ext cx="9340593" cy="632383"/>
          </a:xfrm>
        </p:spPr>
        <p:txBody>
          <a:bodyPr>
            <a:normAutofit fontScale="90000"/>
          </a:bodyPr>
          <a:lstStyle/>
          <a:p>
            <a:r>
              <a:rPr lang="es-ES" sz="2400" dirty="0">
                <a:latin typeface="Courier New" panose="02070309020205020404" pitchFamily="49" charset="0"/>
                <a:ea typeface="Courier New" panose="02070309020205020404" pitchFamily="49" charset="0"/>
              </a:rPr>
              <a:t>Lomas de Zamora, "IANNELLO, SILVINA LILIANA C/ EMPRESA GENERAL TOMAS GUIDO S.A.C.I.F.Y OTRO/A S/DAÑOS Y PERJ. AUTOM. C/LES. O MUERTE (EXC.ESTADO)”, sentencia del 7 de mayo de 2024</a:t>
            </a:r>
            <a:br>
              <a:rPr lang="es-ES" sz="2400" dirty="0">
                <a:latin typeface="Courier New" panose="02070309020205020404" pitchFamily="49" charset="0"/>
                <a:ea typeface="Courier New" panose="02070309020205020404" pitchFamily="49" charset="0"/>
              </a:rPr>
            </a:b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680321" y="2336872"/>
            <a:ext cx="9613861" cy="4704008"/>
          </a:xfrm>
        </p:spPr>
        <p:txBody>
          <a:bodyPr>
            <a:normAutofit fontScale="85000" lnSpcReduction="10000"/>
          </a:bodyPr>
          <a:lstStyle/>
          <a:p>
            <a:pPr marL="457200" lvl="1" indent="0">
              <a:buNone/>
            </a:pPr>
            <a:r>
              <a:rPr lang="es-AR" sz="2400" dirty="0"/>
              <a:t>Accidente de tránsito con muerte de una persona. Hecho “antes del 2015”. Sentencia de primera instancia de 2021.</a:t>
            </a:r>
            <a:br>
              <a:rPr lang="es-AR" sz="2400" dirty="0"/>
            </a:br>
            <a:endParaRPr lang="es-AR" sz="2400" dirty="0"/>
          </a:p>
          <a:p>
            <a:pPr marL="457200" lvl="1" indent="0">
              <a:buNone/>
            </a:pPr>
            <a:r>
              <a:rPr lang="es-AR" sz="2400" dirty="0"/>
              <a:t>INCONST. DE OFICIO: </a:t>
            </a:r>
          </a:p>
          <a:p>
            <a:pPr marL="457200" lvl="1" indent="0">
              <a:buNone/>
            </a:pPr>
            <a:r>
              <a:rPr lang="es-AR" sz="2400" dirty="0"/>
              <a:t>Es menester poner de relieve que esta Sala ha mantenido como premisa la sujeción de sus pronunciamientos a la doctrina legal vigente, a la luz del claro sentido que dispone el art. 161, inc. 3º ap. a) de la Constitución de la Provincia de Buenos Aires y los artículos 278 y </a:t>
            </a:r>
            <a:r>
              <a:rPr lang="es-AR" sz="2400" dirty="0" err="1"/>
              <a:t>ssgtes</a:t>
            </a:r>
            <a:r>
              <a:rPr lang="es-AR" sz="2400" dirty="0"/>
              <a:t>. del CPCC.</a:t>
            </a:r>
          </a:p>
          <a:p>
            <a:pPr marL="457200" lvl="1" indent="0">
              <a:buNone/>
            </a:pPr>
            <a:r>
              <a:rPr lang="es-AR" sz="2400" dirty="0"/>
              <a:t>En dicha inteligencia, conforme lo dispuesto por el cimero tribunal provincial en los autos "Barrios" (C. 124.096), en punto a la inadecuación ostensible de las alícuotas bancarias para mantener constante el valor de las prestaciones frente al aumento generalizado de los precios de la economía -la que también encuentro presente en este particular caso-, corresponde declarar oficiosamente la inconstitucionalidad (cfr. </a:t>
            </a:r>
            <a:r>
              <a:rPr lang="es-AR" sz="2400" dirty="0" err="1"/>
              <a:t>arg.</a:t>
            </a:r>
            <a:r>
              <a:rPr lang="es-AR" sz="2400" dirty="0"/>
              <a:t> CSJN "Mill de Pereyra" 27-9-2001) de los arts. 7 y 10 de la ley 23.928, texto según ley 25.561, en cuanto prohíbe la aplicación de mecanismos de actualización a las obligaciones de dar cantidades de dinero, como las que resultan de la sentencia que fija daños y perjuicios.</a:t>
            </a:r>
          </a:p>
          <a:p>
            <a:pPr marL="457200" lvl="1" indent="0">
              <a:buNone/>
            </a:pPr>
            <a:br>
              <a:rPr lang="es-AR" sz="1600" dirty="0"/>
            </a:br>
            <a:endParaRPr lang="es-AR" sz="1600" dirty="0"/>
          </a:p>
          <a:p>
            <a:pPr marL="457200" lvl="1" indent="0">
              <a:buNone/>
            </a:pPr>
            <a:endParaRPr lang="es-AR" sz="1600" dirty="0"/>
          </a:p>
        </p:txBody>
      </p:sp>
    </p:spTree>
    <p:extLst>
      <p:ext uri="{BB962C8B-B14F-4D97-AF65-F5344CB8AC3E}">
        <p14:creationId xmlns:p14="http://schemas.microsoft.com/office/powerpoint/2010/main" val="3699038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a:xfrm>
            <a:off x="901337" y="1201782"/>
            <a:ext cx="9392845" cy="632383"/>
          </a:xfrm>
        </p:spPr>
        <p:txBody>
          <a:bodyPr>
            <a:normAutofit fontScale="90000"/>
          </a:bodyPr>
          <a:lstStyle/>
          <a:p>
            <a:r>
              <a:rPr lang="es-ES" sz="2400" dirty="0">
                <a:latin typeface="Courier New" panose="02070309020205020404" pitchFamily="49" charset="0"/>
                <a:ea typeface="Courier New" panose="02070309020205020404" pitchFamily="49" charset="0"/>
              </a:rPr>
              <a:t>Lomas de Zamora, "IANNELLO, SILVINA LILIANA C/ EMPRESA GENERAL TOMAS GUIDO S.A.C.I.F.Y OTRO/A S/DAÑOS Y PERJ. AUTOM. C/LES. O MUERTE (EXC.ESTADO)”, sentencia del 7 de mayo de 2024</a:t>
            </a:r>
            <a:br>
              <a:rPr lang="es-ES" sz="2400" dirty="0">
                <a:latin typeface="Courier New" panose="02070309020205020404" pitchFamily="49" charset="0"/>
                <a:ea typeface="Courier New" panose="02070309020205020404" pitchFamily="49" charset="0"/>
              </a:rPr>
            </a:br>
            <a:endParaRPr lang="es-AR" sz="4400" dirty="0"/>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680321" y="2638697"/>
            <a:ext cx="9613861" cy="3749040"/>
          </a:xfrm>
        </p:spPr>
        <p:txBody>
          <a:bodyPr>
            <a:normAutofit lnSpcReduction="10000"/>
          </a:bodyPr>
          <a:lstStyle/>
          <a:p>
            <a:pPr marL="457200" lvl="1" indent="0">
              <a:buNone/>
            </a:pPr>
            <a:r>
              <a:rPr lang="es-AR" sz="2400" dirty="0"/>
              <a:t>INDICE E INTERESES: </a:t>
            </a:r>
          </a:p>
          <a:p>
            <a:pPr marL="457200" lvl="1" indent="0">
              <a:buNone/>
            </a:pPr>
            <a:r>
              <a:rPr lang="es-AR" sz="2400" dirty="0"/>
              <a:t>Bajo tal temperamento y atendiendo las pautas referidas en el mentado pronunciamiento del cimero tribunal, corresponde que las cantidades que componen la cuenta indemnizatoria se actualicen desde el dictado de la sentencia de la primera instancia y hasta el momento del efectivo pago, conforme el índice de precios al consumidor (IPC), por resultar el mecanismo más adecuado atendiendo la clase de prestación de qué se trata y el derecho a la reparación integral de la víctima de daños. A su vez, al resultado de dicha operación, deberán añadirse intereses a calcular desde la fecha del hecho y hasta el momento del pago, a una tasa del 6% anual. </a:t>
            </a:r>
          </a:p>
          <a:p>
            <a:pPr marL="457200" lvl="1" indent="0">
              <a:buNone/>
            </a:pPr>
            <a:endParaRPr lang="es-AR" sz="2400" dirty="0"/>
          </a:p>
          <a:p>
            <a:pPr marL="457200" lvl="1" indent="0">
              <a:buNone/>
            </a:pPr>
            <a:endParaRPr lang="es-AR" dirty="0"/>
          </a:p>
        </p:txBody>
      </p:sp>
    </p:spTree>
    <p:extLst>
      <p:ext uri="{BB962C8B-B14F-4D97-AF65-F5344CB8AC3E}">
        <p14:creationId xmlns:p14="http://schemas.microsoft.com/office/powerpoint/2010/main" val="1959585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AR" sz="2400" dirty="0">
                <a:latin typeface="Courier New" panose="02070309020205020404" pitchFamily="49" charset="0"/>
                <a:cs typeface="Courier New" panose="02070309020205020404" pitchFamily="49" charset="0"/>
              </a:rPr>
              <a:t>Quilmes, “EMPRESA LIBERTADOR SAN MARTIN S.A.T. S/ INCIDENTE”, sentencia del 7 de mayo de 2024</a:t>
            </a:r>
            <a:r>
              <a:rPr lang="es-ES" sz="4000" dirty="0">
                <a:effectLst/>
                <a:latin typeface="Courier New" panose="02070309020205020404" pitchFamily="49" charset="0"/>
                <a:ea typeface="Courier New" panose="02070309020205020404" pitchFamily="49" charset="0"/>
                <a:cs typeface="Courier New" panose="02070309020205020404" pitchFamily="49" charset="0"/>
              </a:rPr>
              <a:t>.</a:t>
            </a:r>
            <a:endParaRPr lang="es-AR" sz="6600" dirty="0">
              <a:latin typeface="Courier New" panose="02070309020205020404" pitchFamily="49" charset="0"/>
              <a:cs typeface="Courier New" panose="02070309020205020404" pitchFamily="49" charset="0"/>
            </a:endParaRPr>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680321" y="2336872"/>
            <a:ext cx="9613861" cy="4795448"/>
          </a:xfrm>
        </p:spPr>
        <p:txBody>
          <a:bodyPr>
            <a:normAutofit fontScale="92500" lnSpcReduction="20000"/>
          </a:bodyPr>
          <a:lstStyle/>
          <a:p>
            <a:pPr marL="0" indent="0">
              <a:buNone/>
            </a:pPr>
            <a:r>
              <a:rPr lang="es-AR" dirty="0">
                <a:effectLst/>
                <a:latin typeface="Helvetica Neue" panose="02000503000000020004" pitchFamily="2" charset="0"/>
              </a:rPr>
              <a:t>Incidente de actualización de honorarios de la sindicatura en el marco de un proceso concursal. Regulación definitiva de honorarios: año 2021.</a:t>
            </a:r>
          </a:p>
          <a:p>
            <a:pPr marL="0" indent="0">
              <a:buNone/>
            </a:pPr>
            <a:endParaRPr lang="es-AR" dirty="0">
              <a:effectLst/>
              <a:latin typeface="Helvetica Neue" panose="02000503000000020004" pitchFamily="2" charset="0"/>
            </a:endParaRPr>
          </a:p>
          <a:p>
            <a:pPr marL="0" indent="0">
              <a:buNone/>
            </a:pPr>
            <a:r>
              <a:rPr lang="es-AR" dirty="0">
                <a:effectLst/>
                <a:latin typeface="Helvetica Neue" panose="02000503000000020004" pitchFamily="2" charset="0"/>
              </a:rPr>
              <a:t>CONSTITUCIONALIDAD DE OFICIO:</a:t>
            </a:r>
          </a:p>
          <a:p>
            <a:pPr marL="0" indent="0">
              <a:buNone/>
            </a:pPr>
            <a:r>
              <a:rPr lang="es-AR" dirty="0">
                <a:effectLst/>
                <a:latin typeface="Helvetica Neue" panose="02000503000000020004" pitchFamily="2" charset="0"/>
              </a:rPr>
              <a:t>Esto me genera dos reflexiones. La </a:t>
            </a:r>
            <a:r>
              <a:rPr lang="es-AR" u="sng" dirty="0">
                <a:effectLst/>
                <a:latin typeface="Helvetica Neue" panose="02000503000000020004" pitchFamily="2" charset="0"/>
              </a:rPr>
              <a:t>primera</a:t>
            </a:r>
            <a:r>
              <a:rPr lang="es-AR" dirty="0">
                <a:effectLst/>
                <a:latin typeface="Helvetica Neue" panose="02000503000000020004" pitchFamily="2" charset="0"/>
              </a:rPr>
              <a:t> es que, como se ha dicho en múltiples ocasiones y esta Sala también lo ha admitido, siguiendo la doctrina de los Altos Tribunales locales y nacional, la inconstitucionalidad podía ser declarada de oficio (esta Sala en causa nro. 46.598 R.S. 34/02). La </a:t>
            </a:r>
            <a:r>
              <a:rPr lang="es-AR" u="sng" dirty="0">
                <a:effectLst/>
                <a:latin typeface="Helvetica Neue" panose="02000503000000020004" pitchFamily="2" charset="0"/>
              </a:rPr>
              <a:t>segunda</a:t>
            </a:r>
            <a:r>
              <a:rPr lang="es-AR" dirty="0">
                <a:effectLst/>
                <a:latin typeface="Helvetica Neue" panose="02000503000000020004" pitchFamily="2" charset="0"/>
              </a:rPr>
              <a:t> es que los quejosos estaban pretendiendo la aplicación, analógica, de otro régimen (el de abogados), sancionado en fecha muy posterior a la vigencia de las normas cuya inconstitucionalidad se estaría decretando. De tal suerte, la omisión de plantear la inconstitucionalidad no puede ser tan estrictamente juzgada cuando -en definitiva- existían otras normas, vigentes, que autorizaban el mecanismo que pretendían que se aplique. En definitiva, está en juego una cuestión alimentaria y la solución a la que se llega si no se admite el planteo, es notoriamente injusta, lesiva al derecho de propiedad y no se ajusta a esta nueva orientación de la SCBA, elocuentemente expresada en el fallo que vengo mencionando.</a:t>
            </a:r>
          </a:p>
          <a:p>
            <a:pPr marL="0" indent="0">
              <a:buNone/>
            </a:pPr>
            <a:endParaRPr lang="es-AR" dirty="0"/>
          </a:p>
        </p:txBody>
      </p:sp>
    </p:spTree>
    <p:extLst>
      <p:ext uri="{BB962C8B-B14F-4D97-AF65-F5344CB8AC3E}">
        <p14:creationId xmlns:p14="http://schemas.microsoft.com/office/powerpoint/2010/main" val="4010158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rmAutofit/>
          </a:bodyPr>
          <a:lstStyle/>
          <a:p>
            <a:r>
              <a:rPr lang="es-AR" sz="2400" dirty="0">
                <a:latin typeface="Courier New" panose="02070309020205020404" pitchFamily="49" charset="0"/>
                <a:cs typeface="Courier New" panose="02070309020205020404" pitchFamily="49" charset="0"/>
              </a:rPr>
              <a:t>Quilmes, “EMPRESA LIBERTADOR SAN MARTIN S.A.T. S/ INCIDENTE”, sentencia del 7 de mayo de 2024</a:t>
            </a:r>
            <a:r>
              <a:rPr lang="es-ES" sz="4000" dirty="0">
                <a:effectLst/>
                <a:latin typeface="Courier New" panose="02070309020205020404" pitchFamily="49" charset="0"/>
                <a:ea typeface="Courier New" panose="02070309020205020404" pitchFamily="49" charset="0"/>
                <a:cs typeface="Courier New" panose="02070309020205020404" pitchFamily="49" charset="0"/>
              </a:rPr>
              <a:t>.</a:t>
            </a:r>
            <a:endParaRPr lang="es-AR" sz="6600" dirty="0">
              <a:latin typeface="Courier New" panose="02070309020205020404" pitchFamily="49" charset="0"/>
              <a:cs typeface="Courier New" panose="02070309020205020404" pitchFamily="49" charset="0"/>
            </a:endParaRPr>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615007" y="2297683"/>
            <a:ext cx="9613861" cy="4429688"/>
          </a:xfrm>
        </p:spPr>
        <p:txBody>
          <a:bodyPr>
            <a:normAutofit/>
          </a:bodyPr>
          <a:lstStyle/>
          <a:p>
            <a:pPr marL="0" indent="0">
              <a:buNone/>
            </a:pPr>
            <a:r>
              <a:rPr lang="es-AR" sz="2400" dirty="0">
                <a:effectLst/>
                <a:latin typeface="Helvetica Neue" panose="02000503000000020004" pitchFamily="2" charset="0"/>
              </a:rPr>
              <a:t>INDICE EMPLEADO: </a:t>
            </a:r>
          </a:p>
          <a:p>
            <a:pPr marL="0" indent="0">
              <a:buNone/>
            </a:pPr>
            <a:r>
              <a:rPr lang="es-AR" sz="2400" dirty="0" err="1">
                <a:effectLst/>
                <a:latin typeface="Helvetica Neue" panose="02000503000000020004" pitchFamily="2" charset="0"/>
              </a:rPr>
              <a:t>Asi</a:t>
            </a:r>
            <a:r>
              <a:rPr lang="es-AR" sz="2400" dirty="0">
                <a:effectLst/>
                <a:latin typeface="Helvetica Neue" panose="02000503000000020004" pitchFamily="2" charset="0"/>
              </a:rPr>
              <a:t> las cosas y por tales razones, entiendo que deberá revocarse la resolución apelada, decretando la inconstitucionalidad sobrevenida del art. 7 de la ley 23.928, según ley 25.561, del mismo modo que su inaplicabilidad al caso, a fin de disponer una equitativa actualización del crédito adeudado, debiendo -en la instancia de origen- los solicitantes practicar la condigna actualización de su acreencia, utilizando como pauta al efecto la variación del módulo consagrado por los arts. 114 y </a:t>
            </a:r>
            <a:r>
              <a:rPr lang="es-AR" sz="2400" dirty="0" err="1">
                <a:effectLst/>
                <a:latin typeface="Helvetica Neue" panose="02000503000000020004" pitchFamily="2" charset="0"/>
              </a:rPr>
              <a:t>ccdtes</a:t>
            </a:r>
            <a:r>
              <a:rPr lang="es-AR" sz="2400" dirty="0">
                <a:effectLst/>
                <a:latin typeface="Helvetica Neue" panose="02000503000000020004" pitchFamily="2" charset="0"/>
              </a:rPr>
              <a:t>. de la ley 10620, calculando la cantidad de módulos a los que equivalía la regulación de honorarios efectuada en su favor al 10 de Agosto de 2021 y, posteriormente, establecer el valor, de esos mismos módulos, al momento del efectivo pago.</a:t>
            </a:r>
          </a:p>
          <a:p>
            <a:pPr marL="457200" lvl="1" indent="0">
              <a:buNone/>
            </a:pPr>
            <a:endParaRPr lang="es-AR" dirty="0"/>
          </a:p>
          <a:p>
            <a:pPr marL="457200" lvl="1" indent="0">
              <a:buNone/>
            </a:pPr>
            <a:endParaRPr lang="es-AR" dirty="0"/>
          </a:p>
          <a:p>
            <a:pPr marL="457200" lvl="1" indent="0">
              <a:buNone/>
            </a:pPr>
            <a:endParaRPr lang="es-AR" dirty="0"/>
          </a:p>
        </p:txBody>
      </p:sp>
    </p:spTree>
    <p:extLst>
      <p:ext uri="{BB962C8B-B14F-4D97-AF65-F5344CB8AC3E}">
        <p14:creationId xmlns:p14="http://schemas.microsoft.com/office/powerpoint/2010/main" val="807623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Autofit/>
          </a:bodyPr>
          <a:lstStyle/>
          <a:p>
            <a:pPr marL="457200" lvl="1" indent="0">
              <a:buNone/>
            </a:pPr>
            <a:r>
              <a:rPr lang="es-AR" sz="2400" dirty="0">
                <a:solidFill>
                  <a:schemeClr val="tx1"/>
                </a:solidFill>
                <a:latin typeface="Courier New" panose="02070309020205020404" pitchFamily="49" charset="0"/>
                <a:cs typeface="Courier New" panose="02070309020205020404" pitchFamily="49" charset="0"/>
              </a:rPr>
              <a:t>Junín, “P., M. H. C/ C. O. S.A. Y OTROS S/ DAÑOS Y PERJ. INCUMP. CONTRACTUAL (EXC. ESTADO)”, sentencia del 7 de mayo de 2024</a:t>
            </a:r>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680321" y="2336873"/>
            <a:ext cx="9613861" cy="4521127"/>
          </a:xfrm>
        </p:spPr>
        <p:txBody>
          <a:bodyPr>
            <a:normAutofit fontScale="92500" lnSpcReduction="10000"/>
          </a:bodyPr>
          <a:lstStyle/>
          <a:p>
            <a:pPr marL="0" indent="0">
              <a:buNone/>
            </a:pPr>
            <a:r>
              <a:rPr lang="es-AR" sz="2400" dirty="0"/>
              <a:t>M</a:t>
            </a:r>
            <a:r>
              <a:rPr lang="es-AR" sz="2400" dirty="0">
                <a:effectLst/>
                <a:latin typeface="Helvetica Neue" panose="02000503000000020004" pitchFamily="2" charset="0"/>
              </a:rPr>
              <a:t>ala praxis médica. Hecho del 2015. Sentencia de primera instancia de 2023. </a:t>
            </a:r>
          </a:p>
          <a:p>
            <a:pPr marL="0" indent="0">
              <a:buNone/>
            </a:pPr>
            <a:endParaRPr lang="es-AR" sz="2400" dirty="0">
              <a:latin typeface="Helvetica Neue" panose="02000503000000020004" pitchFamily="2" charset="0"/>
            </a:endParaRPr>
          </a:p>
          <a:p>
            <a:pPr marL="0" indent="0">
              <a:buNone/>
            </a:pPr>
            <a:r>
              <a:rPr lang="es-AR" sz="2400" dirty="0">
                <a:effectLst/>
                <a:latin typeface="Helvetica Neue" panose="02000503000000020004" pitchFamily="2" charset="0"/>
              </a:rPr>
              <a:t>INCONST. DE OFICIO: </a:t>
            </a:r>
          </a:p>
          <a:p>
            <a:pPr marL="0" indent="0">
              <a:buNone/>
            </a:pPr>
            <a:r>
              <a:rPr lang="es-AR" sz="2400" dirty="0">
                <a:effectLst/>
                <a:latin typeface="Helvetica Neue" panose="02000503000000020004" pitchFamily="2" charset="0"/>
              </a:rPr>
              <a:t>En relación a este punto, cabe señalar que, si bien es cierto que la parte accionante no introdujo estrictamente un planteo de inconstitucionalidad del artículo 7 de la ley 23.928, también lo es que en la sentencia de la Suprema Corte de Justicia, recaída en fecha 14/9/2011 en la causa C. 100.285 "R., A. H. c/ Kelly, Santiago y otros s/ Daños y Perjuicios", se sostuvo que el control de constitucionalidad y convencionalidad puede hacerse de oficio, en tanto que el Dr. </a:t>
            </a:r>
            <a:r>
              <a:rPr lang="es-AR" sz="2400" dirty="0" err="1">
                <a:effectLst/>
                <a:latin typeface="Helvetica Neue" panose="02000503000000020004" pitchFamily="2" charset="0"/>
              </a:rPr>
              <a:t>Pettigiani</a:t>
            </a:r>
            <a:r>
              <a:rPr lang="es-AR" sz="2400" dirty="0">
                <a:effectLst/>
                <a:latin typeface="Helvetica Neue" panose="02000503000000020004" pitchFamily="2" charset="0"/>
              </a:rPr>
              <a:t> expuso que los tribunales de justicia tienen la potestad de abordar, aún de oficio, la cuestión atinente a la constitucionalidad o razonabilidad de una norma</a:t>
            </a:r>
          </a:p>
          <a:p>
            <a:pPr marL="457200" lvl="1" indent="0">
              <a:buNone/>
            </a:pPr>
            <a:endParaRPr lang="es-AR" dirty="0"/>
          </a:p>
        </p:txBody>
      </p:sp>
    </p:spTree>
    <p:extLst>
      <p:ext uri="{BB962C8B-B14F-4D97-AF65-F5344CB8AC3E}">
        <p14:creationId xmlns:p14="http://schemas.microsoft.com/office/powerpoint/2010/main" val="3373956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Autofit/>
          </a:bodyPr>
          <a:lstStyle/>
          <a:p>
            <a:pPr marL="457200" lvl="1" indent="0">
              <a:buNone/>
            </a:pPr>
            <a:r>
              <a:rPr lang="es-AR" sz="2400" dirty="0">
                <a:solidFill>
                  <a:schemeClr val="tx1"/>
                </a:solidFill>
                <a:latin typeface="Courier New" panose="02070309020205020404" pitchFamily="49" charset="0"/>
                <a:cs typeface="Courier New" panose="02070309020205020404" pitchFamily="49" charset="0"/>
              </a:rPr>
              <a:t>Junín, “P., M. H. C/ C. O. S.A. Y OTROS S/ DAÑOS Y PERJ. INCUMP. CONTRACTUAL (EXC. ESTADO)”, sentencia del 7 de mayo de 2024</a:t>
            </a:r>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680321" y="2076994"/>
            <a:ext cx="9613861" cy="5068389"/>
          </a:xfrm>
        </p:spPr>
        <p:txBody>
          <a:bodyPr>
            <a:normAutofit fontScale="77500" lnSpcReduction="20000"/>
          </a:bodyPr>
          <a:lstStyle/>
          <a:p>
            <a:pPr marL="0" indent="0">
              <a:buNone/>
            </a:pPr>
            <a:endParaRPr lang="es-AR" dirty="0">
              <a:effectLst/>
              <a:latin typeface="Helvetica Neue" panose="02000503000000020004" pitchFamily="2" charset="0"/>
            </a:endParaRPr>
          </a:p>
          <a:p>
            <a:pPr marL="0" indent="0">
              <a:buNone/>
            </a:pPr>
            <a:r>
              <a:rPr lang="es-AR" sz="2300" dirty="0">
                <a:effectLst/>
                <a:latin typeface="Helvetica Neue" panose="02000503000000020004" pitchFamily="2" charset="0"/>
              </a:rPr>
              <a:t>POOL DE ÍNDICES: </a:t>
            </a:r>
          </a:p>
          <a:p>
            <a:pPr marL="0" indent="0">
              <a:buNone/>
            </a:pPr>
            <a:r>
              <a:rPr lang="es-AR" sz="2300" dirty="0">
                <a:effectLst/>
                <a:latin typeface="Helvetica Neue" panose="02000503000000020004" pitchFamily="2" charset="0"/>
              </a:rPr>
              <a:t>A tal fin habré de propiciar la aplicación del Índice de Precios al Consumidor (I.P.C.) "Nivel General" (Var Interanual IPC Nacional) publicado por el INDEC en su página web (https://</a:t>
            </a:r>
            <a:r>
              <a:rPr lang="es-AR" sz="2300" dirty="0" err="1">
                <a:effectLst/>
                <a:latin typeface="Helvetica Neue" panose="02000503000000020004" pitchFamily="2" charset="0"/>
              </a:rPr>
              <a:t>www.indec.gob.ar</a:t>
            </a:r>
            <a:r>
              <a:rPr lang="es-AR" sz="2300" dirty="0">
                <a:effectLst/>
                <a:latin typeface="Helvetica Neue" panose="02000503000000020004" pitchFamily="2" charset="0"/>
              </a:rPr>
              <a:t>/</a:t>
            </a:r>
            <a:r>
              <a:rPr lang="es-AR" sz="2300" dirty="0" err="1">
                <a:effectLst/>
                <a:latin typeface="Helvetica Neue" panose="02000503000000020004" pitchFamily="2" charset="0"/>
              </a:rPr>
              <a:t>indec</a:t>
            </a:r>
            <a:r>
              <a:rPr lang="es-AR" sz="2300" dirty="0">
                <a:effectLst/>
                <a:latin typeface="Helvetica Neue" panose="02000503000000020004" pitchFamily="2" charset="0"/>
              </a:rPr>
              <a:t>/web/Nivel4-Tema-3-5-31), el que estimo como el mecanismo más acorde en miras de resguardar el valor real de la prestación debida.- </a:t>
            </a:r>
          </a:p>
          <a:p>
            <a:pPr marL="0" indent="0">
              <a:buNone/>
            </a:pPr>
            <a:r>
              <a:rPr lang="es-AR" sz="2300" dirty="0">
                <a:effectLst/>
                <a:latin typeface="Helvetica Neue" panose="02000503000000020004" pitchFamily="2" charset="0"/>
              </a:rPr>
              <a:t>Sin perjuicio de ello, y tal como lo informa el propio organismo "Los índices de precios se elaboran con frecuencia mensual" (sic https://</a:t>
            </a:r>
            <a:r>
              <a:rPr lang="es-AR" sz="2300" dirty="0" err="1">
                <a:effectLst/>
                <a:latin typeface="Helvetica Neue" panose="02000503000000020004" pitchFamily="2" charset="0"/>
              </a:rPr>
              <a:t>www.indec.gob.ar</a:t>
            </a:r>
            <a:r>
              <a:rPr lang="es-AR" sz="2300" dirty="0">
                <a:effectLst/>
                <a:latin typeface="Helvetica Neue" panose="02000503000000020004" pitchFamily="2" charset="0"/>
              </a:rPr>
              <a:t>/ftp/cuadros/</a:t>
            </a:r>
            <a:r>
              <a:rPr lang="es-AR" sz="2300" dirty="0" err="1">
                <a:effectLst/>
                <a:latin typeface="Helvetica Neue" panose="02000503000000020004" pitchFamily="2" charset="0"/>
              </a:rPr>
              <a:t>economia</a:t>
            </a:r>
            <a:r>
              <a:rPr lang="es-AR" sz="2300" dirty="0">
                <a:effectLst/>
                <a:latin typeface="Helvetica Neue" panose="02000503000000020004" pitchFamily="2" charset="0"/>
              </a:rPr>
              <a:t>/como_usar_indice_precios_2022.pdf), a lo que es dable agregar que su publicación no se realiza en forma inmediata una vez culminado cada mes.-  </a:t>
            </a:r>
          </a:p>
          <a:p>
            <a:pPr marL="0" indent="0">
              <a:buNone/>
            </a:pPr>
            <a:r>
              <a:rPr lang="es-AR" sz="2300" dirty="0">
                <a:effectLst/>
                <a:latin typeface="Helvetica Neue" panose="02000503000000020004" pitchFamily="2" charset="0"/>
              </a:rPr>
              <a:t>Por tal razón, y a fin de evitar los problemas que dicha metodología necesariamente habrá de producir a la hora de su aplicación por días, y en miras de facilitar tanto su liquidación, imputación de pagos parciales, como el cumplimiento de la sentencia al condenado, es que considero preciso efectuar la siguiente salvedad: al importe de capital receptado en la sentencia deberá aplicársele el coeficiente de estabilización de referencia (CER) publicado por el B.C.R.A., desde el día en que fuera estimado el perjuicio hasta el fin de dicho mes.-  Entre dicho mes y hasta el último I.P.C. publicado deberá aplicarse dicho índice (I.P.C.), y desde allí hasta el efectivo pago o fecha en que se practique liquidación, nuevamente el C.E.R.. </a:t>
            </a:r>
            <a:br>
              <a:rPr lang="es-AR" sz="2300" dirty="0">
                <a:effectLst/>
                <a:latin typeface="Helvetica Neue" panose="02000503000000020004" pitchFamily="2" charset="0"/>
              </a:rPr>
            </a:br>
            <a:endParaRPr lang="es-AR" sz="2300" dirty="0"/>
          </a:p>
          <a:p>
            <a:pPr marL="457200" lvl="1" indent="0">
              <a:buNone/>
            </a:pPr>
            <a:endParaRPr lang="es-AR" dirty="0"/>
          </a:p>
        </p:txBody>
      </p:sp>
    </p:spTree>
    <p:extLst>
      <p:ext uri="{BB962C8B-B14F-4D97-AF65-F5344CB8AC3E}">
        <p14:creationId xmlns:p14="http://schemas.microsoft.com/office/powerpoint/2010/main" val="37623181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Autofit/>
          </a:bodyPr>
          <a:lstStyle/>
          <a:p>
            <a:pPr marL="457200" lvl="1" indent="0">
              <a:buNone/>
            </a:pPr>
            <a:r>
              <a:rPr lang="es-AR" sz="2400" dirty="0">
                <a:solidFill>
                  <a:schemeClr val="tx1"/>
                </a:solidFill>
                <a:latin typeface="Courier New" panose="02070309020205020404" pitchFamily="49" charset="0"/>
                <a:cs typeface="Courier New" panose="02070309020205020404" pitchFamily="49" charset="0"/>
              </a:rPr>
              <a:t>Junín, “P., M. H. C/ C. O. S.A. Y OTROS S/ DAÑOS Y PERJ. INCUMP. CONTRACTUAL (EXC. ESTADO)”, sentencia del 7 de mayo de 2024</a:t>
            </a:r>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680321" y="2336873"/>
            <a:ext cx="9613861" cy="4011676"/>
          </a:xfrm>
        </p:spPr>
        <p:txBody>
          <a:bodyPr>
            <a:normAutofit fontScale="77500" lnSpcReduction="20000"/>
          </a:bodyPr>
          <a:lstStyle/>
          <a:p>
            <a:pPr marL="457200" lvl="1" indent="0">
              <a:buNone/>
            </a:pPr>
            <a:endParaRPr lang="es-AR" dirty="0"/>
          </a:p>
          <a:p>
            <a:pPr marL="0" indent="0">
              <a:buNone/>
            </a:pPr>
            <a:r>
              <a:rPr lang="es-AR" sz="2300" dirty="0">
                <a:effectLst/>
                <a:latin typeface="Helvetica Neue" panose="02000503000000020004" pitchFamily="2" charset="0"/>
              </a:rPr>
              <a:t>BARRIOS Y SEGUROS: </a:t>
            </a:r>
          </a:p>
          <a:p>
            <a:pPr marL="0" indent="0">
              <a:buNone/>
            </a:pPr>
            <a:r>
              <a:rPr lang="es-AR" sz="2300" dirty="0">
                <a:effectLst/>
                <a:latin typeface="Helvetica Neue" panose="02000503000000020004" pitchFamily="2" charset="0"/>
              </a:rPr>
              <a:t>Precisado ello, considero que la doctrina legal sentada por la S.C.B.A. en el precedente Martínez, debe ser reinterpretada a la luz de la declaración de inconstitucionalidad del art. 7 de la ley 23.928 (T.O ley 25.561), en cuanto prohíbe la actualización o indexación de obligaciones dinerarias resuelta en el precedente Barrios al que se hiciera alusión en los apartados precedentes.- </a:t>
            </a:r>
          </a:p>
          <a:p>
            <a:pPr marL="0" indent="0">
              <a:buNone/>
            </a:pPr>
            <a:r>
              <a:rPr lang="es-AR" sz="2300" dirty="0">
                <a:effectLst/>
                <a:latin typeface="Helvetica Neue" panose="02000503000000020004" pitchFamily="2" charset="0"/>
              </a:rPr>
              <a:t>A partir de ello, y tratándose en definitiva de una obligación dineraria, cuya real dimensión frente al daño a resarcir para el cual fuera específicamente contratado, se ha visto totalmente desdibujada por el proceso inflacionario desencadenado en nuestro país, y en miras de resguardar la proporción en que el perjuicio ocasionado se encontraba comprendido dentro de la cobertura contratada, es que considero que el límite de cobertura asegurado debe ser actualizado con el mismo mecanismo que el establecido para la indemnización, lógicamente que sin intereses, desde a la fecha del hecho hasta el dictado de la sentencia en que se valuaran los perjuicios (conf. art. 109, 116 y </a:t>
            </a:r>
            <a:r>
              <a:rPr lang="es-AR" sz="2300" dirty="0" err="1">
                <a:effectLst/>
                <a:latin typeface="Helvetica Neue" panose="02000503000000020004" pitchFamily="2" charset="0"/>
              </a:rPr>
              <a:t>ccdtes</a:t>
            </a:r>
            <a:r>
              <a:rPr lang="es-AR" sz="2300" dirty="0">
                <a:effectLst/>
                <a:latin typeface="Helvetica Neue" panose="02000503000000020004" pitchFamily="2" charset="0"/>
              </a:rPr>
              <a:t> de la Ley de Seguro y arts. 965, 966, 281, 1.012, 1.093 y </a:t>
            </a:r>
            <a:r>
              <a:rPr lang="es-AR" sz="2300" dirty="0" err="1">
                <a:effectLst/>
                <a:latin typeface="Helvetica Neue" panose="02000503000000020004" pitchFamily="2" charset="0"/>
              </a:rPr>
              <a:t>ccdtes</a:t>
            </a:r>
            <a:r>
              <a:rPr lang="es-AR" sz="2300" dirty="0">
                <a:effectLst/>
                <a:latin typeface="Helvetica Neue" panose="02000503000000020004" pitchFamily="2" charset="0"/>
              </a:rPr>
              <a:t>. del C.C.C.).- </a:t>
            </a:r>
          </a:p>
          <a:p>
            <a:pPr marL="457200" lvl="1" indent="0">
              <a:buNone/>
            </a:pPr>
            <a:endParaRPr lang="es-AR" sz="2100" dirty="0"/>
          </a:p>
          <a:p>
            <a:pPr marL="457200" lvl="1" indent="0">
              <a:buNone/>
            </a:pPr>
            <a:endParaRPr lang="es-AR" dirty="0"/>
          </a:p>
          <a:p>
            <a:pPr marL="457200" lvl="1" indent="0">
              <a:buNone/>
            </a:pPr>
            <a:endParaRPr lang="es-AR" dirty="0"/>
          </a:p>
          <a:p>
            <a:pPr marL="457200" lvl="1" indent="0">
              <a:buNone/>
            </a:pPr>
            <a:endParaRPr lang="es-AR" dirty="0"/>
          </a:p>
        </p:txBody>
      </p:sp>
    </p:spTree>
    <p:extLst>
      <p:ext uri="{BB962C8B-B14F-4D97-AF65-F5344CB8AC3E}">
        <p14:creationId xmlns:p14="http://schemas.microsoft.com/office/powerpoint/2010/main" val="3836040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D9E7C0-C7D3-5B6A-52F5-34B22B8D331C}"/>
              </a:ext>
            </a:extLst>
          </p:cNvPr>
          <p:cNvSpPr>
            <a:spLocks noGrp="1"/>
          </p:cNvSpPr>
          <p:nvPr>
            <p:ph type="title"/>
          </p:nvPr>
        </p:nvSpPr>
        <p:spPr/>
        <p:txBody>
          <a:bodyPr>
            <a:noAutofit/>
          </a:bodyPr>
          <a:lstStyle/>
          <a:p>
            <a:pPr marL="457200" lvl="1" indent="0">
              <a:buNone/>
            </a:pPr>
            <a:r>
              <a:rPr lang="es-AR" sz="4000" dirty="0">
                <a:solidFill>
                  <a:schemeClr val="tx1"/>
                </a:solidFill>
                <a:latin typeface="Courier New" panose="02070309020205020404" pitchFamily="49" charset="0"/>
                <a:cs typeface="Courier New" panose="02070309020205020404" pitchFamily="49" charset="0"/>
              </a:rPr>
              <a:t>”Barrios” hoy</a:t>
            </a:r>
          </a:p>
        </p:txBody>
      </p:sp>
      <p:sp>
        <p:nvSpPr>
          <p:cNvPr id="3" name="Marcador de contenido 2">
            <a:extLst>
              <a:ext uri="{FF2B5EF4-FFF2-40B4-BE49-F238E27FC236}">
                <a16:creationId xmlns:a16="http://schemas.microsoft.com/office/drawing/2014/main" id="{EC065324-1C89-E7C1-D70E-77D1F9F2A9A0}"/>
              </a:ext>
            </a:extLst>
          </p:cNvPr>
          <p:cNvSpPr>
            <a:spLocks noGrp="1"/>
          </p:cNvSpPr>
          <p:nvPr>
            <p:ph idx="1"/>
          </p:nvPr>
        </p:nvSpPr>
        <p:spPr>
          <a:xfrm>
            <a:off x="680321" y="2336872"/>
            <a:ext cx="9613861" cy="4521127"/>
          </a:xfrm>
        </p:spPr>
        <p:txBody>
          <a:bodyPr>
            <a:normAutofit lnSpcReduction="10000"/>
          </a:bodyPr>
          <a:lstStyle/>
          <a:p>
            <a:pPr marL="457200" lvl="1" indent="0">
              <a:buNone/>
            </a:pPr>
            <a:r>
              <a:rPr lang="es-AR" dirty="0"/>
              <a:t>	</a:t>
            </a:r>
            <a:r>
              <a:rPr lang="es-AR"/>
              <a:t>	</a:t>
            </a:r>
            <a:r>
              <a:rPr lang="es-AR" sz="34400">
                <a:latin typeface="Andale Mono" panose="020B0509000000000004" pitchFamily="49" charset="0"/>
                <a:cs typeface="Aharoni" panose="02010803020104030203" pitchFamily="2" charset="-79"/>
              </a:rPr>
              <a:t>¿?</a:t>
            </a:r>
            <a:endParaRPr lang="es-AR" sz="23900" dirty="0">
              <a:latin typeface="Andale Mono" panose="020B0509000000000004" pitchFamily="49" charset="0"/>
              <a:cs typeface="Aharoni" panose="02010803020104030203" pitchFamily="2" charset="-79"/>
            </a:endParaRPr>
          </a:p>
        </p:txBody>
      </p:sp>
    </p:spTree>
    <p:extLst>
      <p:ext uri="{BB962C8B-B14F-4D97-AF65-F5344CB8AC3E}">
        <p14:creationId xmlns:p14="http://schemas.microsoft.com/office/powerpoint/2010/main" val="1531604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EF50D7-51BD-256A-0ED2-FBD50EAFE8FB}"/>
              </a:ext>
            </a:extLst>
          </p:cNvPr>
          <p:cNvSpPr>
            <a:spLocks noGrp="1"/>
          </p:cNvSpPr>
          <p:nvPr>
            <p:ph type="title"/>
          </p:nvPr>
        </p:nvSpPr>
        <p:spPr/>
        <p:txBody>
          <a:bodyPr>
            <a:normAutofit fontScale="90000"/>
          </a:bodyPr>
          <a:lstStyle/>
          <a:p>
            <a:pPr algn="r"/>
            <a:br>
              <a:rPr lang="es-AR" sz="6700" dirty="0"/>
            </a:br>
            <a:br>
              <a:rPr lang="es-AR" sz="6700" dirty="0"/>
            </a:br>
            <a:br>
              <a:rPr lang="es-AR" sz="6700" dirty="0"/>
            </a:br>
            <a:br>
              <a:rPr lang="es-AR" sz="6700" dirty="0"/>
            </a:br>
            <a:br>
              <a:rPr lang="es-AR" sz="6700" dirty="0"/>
            </a:br>
            <a:r>
              <a:rPr lang="es-AR" sz="6700" dirty="0"/>
              <a:t>Muchas gracias</a:t>
            </a:r>
            <a:br>
              <a:rPr lang="es-AR" sz="6700" dirty="0"/>
            </a:br>
            <a:endParaRPr lang="es-AR" dirty="0"/>
          </a:p>
        </p:txBody>
      </p:sp>
      <p:sp>
        <p:nvSpPr>
          <p:cNvPr id="3" name="Marcador de contenido 2">
            <a:extLst>
              <a:ext uri="{FF2B5EF4-FFF2-40B4-BE49-F238E27FC236}">
                <a16:creationId xmlns:a16="http://schemas.microsoft.com/office/drawing/2014/main" id="{2A9B087A-1A98-415D-F006-E95F6CEB8913}"/>
              </a:ext>
            </a:extLst>
          </p:cNvPr>
          <p:cNvSpPr>
            <a:spLocks noGrp="1"/>
          </p:cNvSpPr>
          <p:nvPr>
            <p:ph idx="1"/>
          </p:nvPr>
        </p:nvSpPr>
        <p:spPr>
          <a:xfrm>
            <a:off x="680321" y="3566159"/>
            <a:ext cx="9613861" cy="2370029"/>
          </a:xfrm>
        </p:spPr>
        <p:txBody>
          <a:bodyPr>
            <a:normAutofit/>
          </a:bodyPr>
          <a:lstStyle/>
          <a:p>
            <a:pPr algn="r"/>
            <a:endParaRPr lang="es-AR" sz="4400" dirty="0"/>
          </a:p>
          <a:p>
            <a:pPr algn="r"/>
            <a:endParaRPr lang="es-AR" sz="4400" dirty="0"/>
          </a:p>
          <a:p>
            <a:pPr marL="0" indent="0" algn="ctr">
              <a:buNone/>
            </a:pPr>
            <a:r>
              <a:rPr lang="es-AR" sz="4000" dirty="0">
                <a:solidFill>
                  <a:schemeClr val="tx2"/>
                </a:solidFill>
              </a:rPr>
              <a:t>w w w . c a r l o s c a m p s . c o m</a:t>
            </a:r>
            <a:r>
              <a:rPr lang="es-AR" sz="4000" dirty="0">
                <a:solidFill>
                  <a:schemeClr val="tx2">
                    <a:lumMod val="60000"/>
                    <a:lumOff val="40000"/>
                  </a:schemeClr>
                </a:solidFill>
              </a:rPr>
              <a:t> </a:t>
            </a:r>
          </a:p>
        </p:txBody>
      </p:sp>
    </p:spTree>
    <p:extLst>
      <p:ext uri="{BB962C8B-B14F-4D97-AF65-F5344CB8AC3E}">
        <p14:creationId xmlns:p14="http://schemas.microsoft.com/office/powerpoint/2010/main" val="28141579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Integral</Template>
  <TotalTime>912</TotalTime>
  <Words>4350</Words>
  <Application>Microsoft Macintosh PowerPoint</Application>
  <PresentationFormat>Panorámica</PresentationFormat>
  <Paragraphs>161</Paragraphs>
  <Slides>25</Slides>
  <Notes>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25</vt:i4>
      </vt:variant>
    </vt:vector>
  </HeadingPairs>
  <TitlesOfParts>
    <vt:vector size="34" baseType="lpstr">
      <vt:lpstr>Andale Mono</vt:lpstr>
      <vt:lpstr>Aptos</vt:lpstr>
      <vt:lpstr>Arial</vt:lpstr>
      <vt:lpstr>Courier New</vt:lpstr>
      <vt:lpstr>Helvetica Neue</vt:lpstr>
      <vt:lpstr>Tw Cen MT</vt:lpstr>
      <vt:lpstr>Tw Cen MT Condensed</vt:lpstr>
      <vt:lpstr>Wingdings 3</vt:lpstr>
      <vt:lpstr>Integral</vt:lpstr>
      <vt:lpstr>NUEVA Doctrina DE LA SCBA EN MATERIA DE INDEXACION E INTERESES FALLO “BARRIOS”</vt:lpstr>
      <vt:lpstr>Causa C. 124.096, "Barrios, Héctor Francisco y otra contra Lascano, Sandra Beatriz y otra. Daños y perjuicios”, sentencia del 17-IV-24.</vt:lpstr>
      <vt:lpstr>Causa C. 124.096, "Barrios, Héctor Francisco y otra contra Lascano, Sandra Beatriz y otra. Daños y perjuicios”, sentencia del 17-IV-24.</vt:lpstr>
      <vt:lpstr>Causa C. 124.096, "Barrios, Héctor Francisco y otra contra Lascano, Sandra Beatriz y otra. Daños y perjuicios”, sentencia del 17-IV-24.</vt:lpstr>
      <vt:lpstr>Causa C. 124.096, "Barrios, Héctor Francisco y otra contra Lascano, Sandra Beatriz y otra. Daños y perjuicios”, sentencia del 17-IV-24.</vt:lpstr>
      <vt:lpstr>Caso "Di Cunzolo" (CSJN, Fallos: 342:54, sent. de 19-II-2019)</vt:lpstr>
      <vt:lpstr>Caso "Vidal" (CSJN, Fallos: 344:3156, sent. de 28-X-2021) </vt:lpstr>
      <vt:lpstr>CSJN, Caso "G., S. M. y otro c/ K., M. E. A. s/alimentos", sent. de 20-II-2024. </vt:lpstr>
      <vt:lpstr>CSJN, Caso "G., S. M. y otro c/ K., M. E. A. s/alimentos", sent. de 20-II-2024. </vt:lpstr>
      <vt:lpstr>Causa C. 124.096, "Barrios, Héctor Francisco y otra contra Lascano, Sandra Beatriz y otra. Daños y perjuicios”, sentencia del 17-IV-24.</vt:lpstr>
      <vt:lpstr>Causa C. 124.096, "Barrios, Héctor Francisco y otra contra Lascano, Sandra Beatriz y otra. Daños y perjuicios”, sentencia del 17-IV-24.</vt:lpstr>
      <vt:lpstr>Causa C. 124.096, "Barrios, Héctor Francisco y otra contra Lascano, Sandra Beatriz y otra. Daños y perjuicios”, sentencia del 17-IV-24.</vt:lpstr>
      <vt:lpstr>Causa C. 124.096, "Barrios, Héctor Francisco y otra contra Lascano, Sandra Beatriz y otra. Daños y perjuicios”, sentencia del 17-IV-24.</vt:lpstr>
      <vt:lpstr>Causa C. 124.096, "Barrios, Héctor Francisco y otra contra Lascano, Sandra Beatriz y otra. Daños y perjuicios”, sentencia del 17-IV-24.</vt:lpstr>
      <vt:lpstr>Causa C. 124.096, "Barrios, Héctor Francisco y otra contra Lascano, Sandra Beatriz y otra. Daños y perjuicios”, sentencia del 17-IV-24.</vt:lpstr>
      <vt:lpstr>Causa C. 124.096, "Barrios, Héctor Francisco y otra contra Lascano, Sandra Beatriz y otra. Daños y perjuicios”, sentencia del 17-IV-24.</vt:lpstr>
      <vt:lpstr>Lomas de Zamora, "IANNELLO, SILVINA LILIANA C/ EMPRESA GENERAL TOMAS GUIDO S.A.C.I.F.Y OTRO/A S/DAÑOS Y PERJ. AUTOM. C/LES. O MUERTE (EXC.ESTADO)”, sentencia del 7 de mayo de 2024 </vt:lpstr>
      <vt:lpstr>Lomas de Zamora, "IANNELLO, SILVINA LILIANA C/ EMPRESA GENERAL TOMAS GUIDO S.A.C.I.F.Y OTRO/A S/DAÑOS Y PERJ. AUTOM. C/LES. O MUERTE (EXC.ESTADO)”, sentencia del 7 de mayo de 2024 </vt:lpstr>
      <vt:lpstr>Quilmes, “EMPRESA LIBERTADOR SAN MARTIN S.A.T. S/ INCIDENTE”, sentencia del 7 de mayo de 2024.</vt:lpstr>
      <vt:lpstr>Quilmes, “EMPRESA LIBERTADOR SAN MARTIN S.A.T. S/ INCIDENTE”, sentencia del 7 de mayo de 2024.</vt:lpstr>
      <vt:lpstr>Junín, “P., M. H. C/ C. O. S.A. Y OTROS S/ DAÑOS Y PERJ. INCUMP. CONTRACTUAL (EXC. ESTADO)”, sentencia del 7 de mayo de 2024</vt:lpstr>
      <vt:lpstr>Junín, “P., M. H. C/ C. O. S.A. Y OTROS S/ DAÑOS Y PERJ. INCUMP. CONTRACTUAL (EXC. ESTADO)”, sentencia del 7 de mayo de 2024</vt:lpstr>
      <vt:lpstr>Junín, “P., M. H. C/ C. O. S.A. Y OTROS S/ DAÑOS Y PERJ. INCUMP. CONTRACTUAL (EXC. ESTADO)”, sentencia del 7 de mayo de 2024</vt:lpstr>
      <vt:lpstr>”Barrios” hoy</vt:lpstr>
      <vt:lpstr>     Muchas gracias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dc:title>
  <dc:creator>Carlos Enrique Camps</dc:creator>
  <cp:lastModifiedBy>Carlos Enrique Camps</cp:lastModifiedBy>
  <cp:revision>12</cp:revision>
  <dcterms:created xsi:type="dcterms:W3CDTF">2024-04-30T21:44:56Z</dcterms:created>
  <dcterms:modified xsi:type="dcterms:W3CDTF">2024-08-13T17:14:21Z</dcterms:modified>
</cp:coreProperties>
</file>